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4"/>
  </p:notesMasterIdLst>
  <p:handoutMasterIdLst>
    <p:handoutMasterId r:id="rId25"/>
  </p:handoutMasterIdLst>
  <p:sldIdLst>
    <p:sldId id="291" r:id="rId5"/>
    <p:sldId id="260" r:id="rId6"/>
    <p:sldId id="261" r:id="rId7"/>
    <p:sldId id="262" r:id="rId8"/>
    <p:sldId id="263" r:id="rId9"/>
    <p:sldId id="265" r:id="rId10"/>
    <p:sldId id="277" r:id="rId11"/>
    <p:sldId id="278" r:id="rId12"/>
    <p:sldId id="279" r:id="rId13"/>
    <p:sldId id="269" r:id="rId14"/>
    <p:sldId id="280" r:id="rId15"/>
    <p:sldId id="271" r:id="rId16"/>
    <p:sldId id="293" r:id="rId17"/>
    <p:sldId id="273" r:id="rId18"/>
    <p:sldId id="281" r:id="rId19"/>
    <p:sldId id="274" r:id="rId20"/>
    <p:sldId id="282" r:id="rId21"/>
    <p:sldId id="283"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B58281-57AE-CCCE-0159-DBC52AB902C0}" name="Eric Tieles" initials="ET" userId="S::erict@headquarters.mpfpr.com::e401d6e9-e590-4ffd-b152-f9fc32f3e0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B4E2"/>
    <a:srgbClr val="E2F4FC"/>
    <a:srgbClr val="B6E4F8"/>
    <a:srgbClr val="D22340"/>
    <a:srgbClr val="3B2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F9AA5A-5E9D-4048-9B1A-2B221179E80B}" v="4" dt="2024-05-21T13:52:08.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7730" autoAdjust="0"/>
  </p:normalViewPr>
  <p:slideViewPr>
    <p:cSldViewPr snapToGrid="0">
      <p:cViewPr varScale="1">
        <p:scale>
          <a:sx n="52" d="100"/>
          <a:sy n="52" d="100"/>
        </p:scale>
        <p:origin x="2838" y="12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2C4D40-CB38-86EE-2A56-7B0713631D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C786ADB-1EFD-8F3B-50A6-A546AFA25C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B4D391-A6D4-5F40-ABC4-386EFB8D212D}" type="datetimeFigureOut">
              <a:rPr lang="en-US" smtClean="0"/>
              <a:t>5/28/2024</a:t>
            </a:fld>
            <a:endParaRPr lang="en-US"/>
          </a:p>
        </p:txBody>
      </p:sp>
      <p:sp>
        <p:nvSpPr>
          <p:cNvPr id="4" name="Footer Placeholder 3">
            <a:extLst>
              <a:ext uri="{FF2B5EF4-FFF2-40B4-BE49-F238E27FC236}">
                <a16:creationId xmlns:a16="http://schemas.microsoft.com/office/drawing/2014/main" id="{59F580A9-4900-92AE-BF84-020211391A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879FA77-F5E8-5EB5-337B-86557F07C1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0B0AD3-6A9B-5046-9A5A-B554DFA6D5D8}" type="slidenum">
              <a:rPr lang="en-US" smtClean="0"/>
              <a:t>‹#›</a:t>
            </a:fld>
            <a:endParaRPr lang="en-US"/>
          </a:p>
        </p:txBody>
      </p:sp>
    </p:spTree>
    <p:extLst>
      <p:ext uri="{BB962C8B-B14F-4D97-AF65-F5344CB8AC3E}">
        <p14:creationId xmlns:p14="http://schemas.microsoft.com/office/powerpoint/2010/main" val="385187359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7B16A3-C092-B942-BC67-4FEFC357561B}" type="datetimeFigureOut">
              <a:rPr lang="en-US" smtClean="0"/>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7443F4-4E49-064D-9652-E474812C965A}" type="slidenum">
              <a:rPr lang="en-US" smtClean="0"/>
              <a:t>‹#›</a:t>
            </a:fld>
            <a:endParaRPr lang="en-US"/>
          </a:p>
        </p:txBody>
      </p:sp>
    </p:spTree>
    <p:extLst>
      <p:ext uri="{BB962C8B-B14F-4D97-AF65-F5344CB8AC3E}">
        <p14:creationId xmlns:p14="http://schemas.microsoft.com/office/powerpoint/2010/main" val="295631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057443F4-4E49-064D-9652-E474812C965A}" type="slidenum">
              <a:rPr lang="en-US" smtClean="0"/>
              <a:t>1</a:t>
            </a:fld>
            <a:endParaRPr lang="en-US"/>
          </a:p>
        </p:txBody>
      </p:sp>
    </p:spTree>
    <p:extLst>
      <p:ext uri="{BB962C8B-B14F-4D97-AF65-F5344CB8AC3E}">
        <p14:creationId xmlns:p14="http://schemas.microsoft.com/office/powerpoint/2010/main" val="2130540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Roboto"/>
                <a:ea typeface="Roboto"/>
                <a:cs typeface="Roboto"/>
              </a:rPr>
              <a:t>Once you’ve been accepted to Job Corps, we’ll work together to select a career training area based on your goals and interests and talk about which center best fits your needs. Remember, the [INSERT NAME] Job Corps Center is the closest one; but it may not be the best fit based on your goals. </a:t>
            </a:r>
            <a:endParaRPr lang="en-US" sz="900" dirty="0">
              <a:latin typeface="Roboto" panose="02000000000000000000" pitchFamily="2" charset="0"/>
              <a:ea typeface="Roboto" panose="02000000000000000000" pitchFamily="2" charset="0"/>
              <a:cs typeface="Roboto" panose="02000000000000000000" pitchFamily="2" charset="0"/>
            </a:endParaRPr>
          </a:p>
          <a:p>
            <a:endParaRPr lang="en-US" sz="900" dirty="0">
              <a:latin typeface="Roboto" panose="02000000000000000000" pitchFamily="2" charset="0"/>
              <a:ea typeface="Roboto" panose="02000000000000000000" pitchFamily="2" charset="0"/>
              <a:cs typeface="Roboto" panose="02000000000000000000" pitchFamily="2" charset="0"/>
            </a:endParaRPr>
          </a:p>
          <a:p>
            <a:r>
              <a:rPr lang="en-US" sz="900" dirty="0">
                <a:latin typeface="Roboto"/>
                <a:ea typeface="Roboto"/>
                <a:cs typeface="Roboto"/>
              </a:rPr>
              <a:t>This is going to require a little homework on your part. You can start exploring career possibilities today on Job Corps’ website (JobCorps.gov). See what interests you. At this point, you’re just looking into options. We’ll work together to talk about specific career training programs that interest you, the skills needed for each, and which ones are offered at the [NAME] Job Corps Center. </a:t>
            </a:r>
            <a:endParaRPr lang="en-US" sz="900" dirty="0">
              <a:latin typeface="Roboto" panose="02000000000000000000" pitchFamily="2" charset="0"/>
              <a:ea typeface="Roboto" panose="02000000000000000000" pitchFamily="2" charset="0"/>
              <a:cs typeface="Roboto" panose="02000000000000000000" pitchFamily="2" charset="0"/>
            </a:endParaRPr>
          </a:p>
          <a:p>
            <a:endParaRPr lang="en-US" sz="900" dirty="0">
              <a:latin typeface="Roboto" panose="02000000000000000000" pitchFamily="2" charset="0"/>
              <a:ea typeface="Roboto" panose="02000000000000000000" pitchFamily="2" charset="0"/>
              <a:cs typeface="Roboto" panose="02000000000000000000" pitchFamily="2" charset="0"/>
            </a:endParaRPr>
          </a:p>
          <a:p>
            <a:r>
              <a:rPr lang="en-US" sz="900" dirty="0">
                <a:latin typeface="Roboto" panose="02000000000000000000" pitchFamily="2" charset="0"/>
                <a:ea typeface="Roboto" panose="02000000000000000000" pitchFamily="2" charset="0"/>
                <a:cs typeface="Roboto" panose="02000000000000000000" pitchFamily="2" charset="0"/>
              </a:rPr>
              <a:t>You can also start getting an idea of what campus life looks like through virtual tours of any of Job Corps’ 100-plus campuses. Remember, Job Corps is a primarily residential program, so we want to make sure you have an idea of what living on campus looks like before starting at Job Corps. There are a lot of benefits, and we can talk about those individually. Some students choose to commute to and from campus daily. It’s an option, and we’ll work to see if that’s the right fit for you. </a:t>
            </a:r>
          </a:p>
          <a:p>
            <a:endParaRPr lang="en-US" sz="900" dirty="0">
              <a:latin typeface="Roboto" panose="02000000000000000000" pitchFamily="2" charset="0"/>
              <a:ea typeface="Roboto" panose="02000000000000000000" pitchFamily="2" charset="0"/>
              <a:cs typeface="Roboto" panose="02000000000000000000" pitchFamily="2" charset="0"/>
            </a:endParaRPr>
          </a:p>
          <a:p>
            <a:r>
              <a:rPr lang="en-US" sz="900" dirty="0">
                <a:latin typeface="Roboto" panose="02000000000000000000" pitchFamily="2" charset="0"/>
                <a:ea typeface="Roboto" panose="02000000000000000000" pitchFamily="2" charset="0"/>
                <a:cs typeface="Roboto" panose="02000000000000000000" pitchFamily="2" charset="0"/>
              </a:rPr>
              <a:t>Once we determine the right program and campus for you, we can start talking about an official date for you to arrive on campus. We’ll also talk about all necessary travel arrangements. Don’t worry—Job Corps covers your travel expenses. </a:t>
            </a:r>
          </a:p>
          <a:p>
            <a:endParaRPr lang="en-US" sz="900" dirty="0">
              <a:latin typeface="Roboto" panose="02000000000000000000" pitchFamily="2" charset="0"/>
              <a:ea typeface="Roboto" panose="02000000000000000000" pitchFamily="2" charset="0"/>
              <a:cs typeface="Roboto" panose="02000000000000000000" pitchFamily="2" charset="0"/>
            </a:endParaRPr>
          </a:p>
          <a:p>
            <a:r>
              <a:rPr lang="en-US" sz="900" dirty="0">
                <a:latin typeface="Roboto" panose="02000000000000000000" pitchFamily="2" charset="0"/>
                <a:ea typeface="Roboto" panose="02000000000000000000" pitchFamily="2" charset="0"/>
                <a:cs typeface="Roboto" panose="02000000000000000000" pitchFamily="2" charset="0"/>
              </a:rPr>
              <a:t>I do want to be honest with you. Please be aware that Job Corps has a zero-tolerance policy, which means there will be no drugs, drug use, alcohol or violence allowed on campus at any time. So, that means you’ll be required to pass a drug test when you arrive on campus.</a:t>
            </a:r>
          </a:p>
        </p:txBody>
      </p:sp>
      <p:sp>
        <p:nvSpPr>
          <p:cNvPr id="4" name="Slide Number Placeholder 3"/>
          <p:cNvSpPr>
            <a:spLocks noGrp="1"/>
          </p:cNvSpPr>
          <p:nvPr>
            <p:ph type="sldNum" sz="quarter" idx="5"/>
          </p:nvPr>
        </p:nvSpPr>
        <p:spPr/>
        <p:txBody>
          <a:bodyPr/>
          <a:lstStyle/>
          <a:p>
            <a:fld id="{057443F4-4E49-064D-9652-E474812C965A}" type="slidenum">
              <a:rPr lang="en-US" smtClean="0"/>
              <a:t>10</a:t>
            </a:fld>
            <a:endParaRPr lang="en-US"/>
          </a:p>
        </p:txBody>
      </p:sp>
    </p:spTree>
    <p:extLst>
      <p:ext uri="{BB962C8B-B14F-4D97-AF65-F5344CB8AC3E}">
        <p14:creationId xmlns:p14="http://schemas.microsoft.com/office/powerpoint/2010/main" val="3928516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Roboto" panose="02000000000000000000" pitchFamily="2" charset="0"/>
                <a:ea typeface="Roboto" panose="02000000000000000000" pitchFamily="2" charset="0"/>
                <a:cs typeface="Roboto" panose="02000000000000000000" pitchFamily="2" charset="0"/>
              </a:rPr>
              <a:t>Once you arrive on campus, your first 60 days will be busy as you get accustomed to life on campus, meet new people, and begin your career training and education classes. You will likely get matched to a buddy on campus to help you get acclimated, and there’s also a Job Corps student-only Facebook group that you can join to get connected to even more students across the country.  </a:t>
            </a:r>
          </a:p>
          <a:p>
            <a:endParaRPr lang="en-US" sz="1000" dirty="0">
              <a:latin typeface="Roboto" panose="02000000000000000000" pitchFamily="2" charset="0"/>
              <a:ea typeface="Roboto" panose="02000000000000000000" pitchFamily="2" charset="0"/>
              <a:cs typeface="Roboto" panose="02000000000000000000" pitchFamily="2" charset="0"/>
            </a:endParaRPr>
          </a:p>
          <a:p>
            <a:r>
              <a:rPr lang="en-US" sz="1000" dirty="0">
                <a:latin typeface="Roboto" panose="02000000000000000000" pitchFamily="2" charset="0"/>
                <a:ea typeface="Roboto" panose="02000000000000000000" pitchFamily="2" charset="0"/>
                <a:cs typeface="Roboto" panose="02000000000000000000" pitchFamily="2" charset="0"/>
              </a:rPr>
              <a:t>In these first 60 days, you will also develop a Personal Career Plan using Job Corps’ </a:t>
            </a:r>
            <a:r>
              <a:rPr lang="en-US" sz="1000" dirty="0" err="1">
                <a:latin typeface="Roboto" panose="02000000000000000000" pitchFamily="2" charset="0"/>
                <a:ea typeface="Roboto" panose="02000000000000000000" pitchFamily="2" charset="0"/>
                <a:cs typeface="Roboto" panose="02000000000000000000" pitchFamily="2" charset="0"/>
              </a:rPr>
              <a:t>MyPACE</a:t>
            </a:r>
            <a:r>
              <a:rPr lang="en-US" sz="1000" dirty="0">
                <a:latin typeface="Roboto" panose="02000000000000000000" pitchFamily="2" charset="0"/>
                <a:ea typeface="Roboto" panose="02000000000000000000" pitchFamily="2" charset="0"/>
                <a:cs typeface="Roboto" panose="02000000000000000000" pitchFamily="2" charset="0"/>
              </a:rPr>
              <a:t> program. </a:t>
            </a:r>
            <a:r>
              <a:rPr lang="en-US" sz="1000" dirty="0" err="1">
                <a:latin typeface="Roboto" panose="02000000000000000000" pitchFamily="2" charset="0"/>
                <a:ea typeface="Roboto" panose="02000000000000000000" pitchFamily="2" charset="0"/>
                <a:cs typeface="Roboto" panose="02000000000000000000" pitchFamily="2" charset="0"/>
              </a:rPr>
              <a:t>MyPACE</a:t>
            </a:r>
            <a:r>
              <a:rPr lang="en-US" sz="1000" dirty="0">
                <a:latin typeface="Roboto" panose="02000000000000000000" pitchFamily="2" charset="0"/>
                <a:ea typeface="Roboto" panose="02000000000000000000" pitchFamily="2" charset="0"/>
                <a:cs typeface="Roboto" panose="02000000000000000000" pitchFamily="2" charset="0"/>
              </a:rPr>
              <a:t> is a career planning system that lets Job Corps students take ownership of their career pathway planning. Students are given the opportunity to identify strengths, interests and career goals. </a:t>
            </a:r>
            <a:r>
              <a:rPr lang="en-US" sz="1000" dirty="0" err="1">
                <a:latin typeface="Roboto" panose="02000000000000000000" pitchFamily="2" charset="0"/>
                <a:ea typeface="Roboto" panose="02000000000000000000" pitchFamily="2" charset="0"/>
                <a:cs typeface="Roboto" panose="02000000000000000000" pitchFamily="2" charset="0"/>
              </a:rPr>
              <a:t>MyPACE</a:t>
            </a:r>
            <a:r>
              <a:rPr lang="en-US" sz="1000" dirty="0">
                <a:latin typeface="Roboto" panose="02000000000000000000" pitchFamily="2" charset="0"/>
                <a:ea typeface="Roboto" panose="02000000000000000000" pitchFamily="2" charset="0"/>
                <a:cs typeface="Roboto" panose="02000000000000000000" pitchFamily="2" charset="0"/>
              </a:rPr>
              <a:t> helps students explore opportunities and develop comprehensive career plans for: </a:t>
            </a:r>
          </a:p>
          <a:p>
            <a:endParaRPr lang="en-US" sz="1000" dirty="0">
              <a:latin typeface="Roboto" panose="02000000000000000000" pitchFamily="2"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Entry-level jobs  </a:t>
            </a:r>
          </a:p>
          <a:p>
            <a:pPr marL="171450" indent="-1714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Apprenticeships  </a:t>
            </a:r>
          </a:p>
          <a:p>
            <a:pPr marL="171450" indent="-1714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Job Corps’ Advanced Training  </a:t>
            </a:r>
          </a:p>
          <a:p>
            <a:pPr marL="171450" indent="-1714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College  </a:t>
            </a:r>
          </a:p>
          <a:p>
            <a:pPr marL="171450" indent="-1714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Or the military  </a:t>
            </a:r>
          </a:p>
          <a:p>
            <a:endParaRPr lang="en-US" sz="1000" dirty="0">
              <a:latin typeface="Roboto" panose="02000000000000000000" pitchFamily="2" charset="0"/>
              <a:ea typeface="Roboto" panose="02000000000000000000" pitchFamily="2" charset="0"/>
              <a:cs typeface="Roboto" panose="02000000000000000000" pitchFamily="2" charset="0"/>
            </a:endParaRPr>
          </a:p>
          <a:p>
            <a:r>
              <a:rPr lang="en-US" sz="1000" dirty="0">
                <a:latin typeface="Roboto" panose="02000000000000000000" pitchFamily="2" charset="0"/>
                <a:ea typeface="Roboto" panose="02000000000000000000" pitchFamily="2" charset="0"/>
                <a:cs typeface="Roboto" panose="02000000000000000000" pitchFamily="2" charset="0"/>
              </a:rPr>
              <a:t>Remember that Job Corps is a self-paced program, so you can work at your own speed. The key is to stay focused on your goals. </a:t>
            </a:r>
            <a:endParaRPr lang="en-US" sz="1000" dirty="0"/>
          </a:p>
        </p:txBody>
      </p:sp>
      <p:sp>
        <p:nvSpPr>
          <p:cNvPr id="4" name="Slide Number Placeholder 3"/>
          <p:cNvSpPr>
            <a:spLocks noGrp="1"/>
          </p:cNvSpPr>
          <p:nvPr>
            <p:ph type="sldNum" sz="quarter" idx="5"/>
          </p:nvPr>
        </p:nvSpPr>
        <p:spPr/>
        <p:txBody>
          <a:bodyPr/>
          <a:lstStyle/>
          <a:p>
            <a:fld id="{057443F4-4E49-064D-9652-E474812C965A}" type="slidenum">
              <a:rPr lang="en-US" smtClean="0"/>
              <a:t>11</a:t>
            </a:fld>
            <a:endParaRPr lang="en-US"/>
          </a:p>
        </p:txBody>
      </p:sp>
    </p:spTree>
    <p:extLst>
      <p:ext uri="{BB962C8B-B14F-4D97-AF65-F5344CB8AC3E}">
        <p14:creationId xmlns:p14="http://schemas.microsoft.com/office/powerpoint/2010/main" val="614760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50" dirty="0">
                <a:latin typeface="Roboto"/>
                <a:ea typeface="Roboto"/>
                <a:cs typeface="Roboto"/>
              </a:rPr>
              <a:t>And speaking of your goals… After your Career Planning Period, your career training begins. Truthfully, this is when most of our students feel like their futures really take off, and when the greatest part of the Job Corps experience happens. As I mentioned earlier, Job Corps will provide you with living arrangements, three meals a day, basic medical care and your training gear. If you focus on your future, we’ll handle the rest. </a:t>
            </a:r>
            <a:endParaRPr lang="en-US" sz="750" dirty="0">
              <a:latin typeface="Roboto" panose="02000000000000000000" pitchFamily="2" charset="0"/>
              <a:ea typeface="Roboto" panose="02000000000000000000" pitchFamily="2" charset="0"/>
              <a:cs typeface="Roboto" panose="02000000000000000000" pitchFamily="2" charset="0"/>
            </a:endParaRPr>
          </a:p>
          <a:p>
            <a:endParaRPr lang="en-US" sz="750" dirty="0">
              <a:latin typeface="Roboto" panose="02000000000000000000" pitchFamily="2" charset="0"/>
              <a:ea typeface="Roboto" panose="02000000000000000000" pitchFamily="2" charset="0"/>
              <a:cs typeface="Roboto" panose="02000000000000000000" pitchFamily="2" charset="0"/>
            </a:endParaRPr>
          </a:p>
          <a:p>
            <a:r>
              <a:rPr lang="en-US" sz="750" b="0" u="none" dirty="0">
                <a:solidFill>
                  <a:srgbClr val="FF0000"/>
                </a:solidFill>
                <a:highlight>
                  <a:srgbClr val="FFFF00"/>
                </a:highlight>
                <a:latin typeface="Roboto"/>
                <a:ea typeface="Roboto"/>
                <a:cs typeface="Roboto"/>
              </a:rPr>
              <a:t>To make sure you have a solid foundation, you’ll likely also find yourself taking some basic education classes to start. If you already have your high school diploma, you may find yourself moving more quickly through this academic phase; but do expect some classroom requirements in addition to learning your trade. If you don’t already have your high school diploma (or an equivalent), this will be the time that you start working on that. Remember, every student who graduates from Job Corps should to do with a high school diploma. </a:t>
            </a:r>
            <a:endParaRPr lang="en-US" sz="750" b="0" u="none" dirty="0">
              <a:solidFill>
                <a:srgbClr val="FF0000"/>
              </a:solidFill>
              <a:highlight>
                <a:srgbClr val="FFFF00"/>
              </a:highlight>
              <a:latin typeface="Roboto" panose="02000000000000000000" pitchFamily="2" charset="0"/>
              <a:ea typeface="Roboto" panose="02000000000000000000" pitchFamily="2" charset="0"/>
              <a:cs typeface="Roboto" panose="02000000000000000000" pitchFamily="2" charset="0"/>
            </a:endParaRPr>
          </a:p>
          <a:p>
            <a:endParaRPr lang="en-US" sz="750" b="0" u="none" dirty="0">
              <a:solidFill>
                <a:srgbClr val="FF0000"/>
              </a:solidFill>
              <a:highlight>
                <a:srgbClr val="FFFF00"/>
              </a:highlight>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750" b="0" u="none" dirty="0">
                <a:solidFill>
                  <a:srgbClr val="FF0000"/>
                </a:solidFill>
                <a:highlight>
                  <a:srgbClr val="FFFF00"/>
                </a:highlight>
                <a:latin typeface="Roboto" panose="02000000000000000000" pitchFamily="2" charset="0"/>
                <a:ea typeface="Roboto" panose="02000000000000000000" pitchFamily="2" charset="0"/>
                <a:cs typeface="Roboto" panose="02000000000000000000" pitchFamily="2" charset="0"/>
              </a:rPr>
              <a:t>You will take the Test of Adult Basic Education (TABE) to measure your basic math and reading proficiency. These tests will assist </a:t>
            </a:r>
            <a:r>
              <a:rPr lang="en-US" sz="1050" b="0" u="none" dirty="0">
                <a:solidFill>
                  <a:srgbClr val="FF0000"/>
                </a:solidFill>
                <a:effectLst/>
                <a:highlight>
                  <a:srgbClr val="FFFF00"/>
                </a:highlight>
                <a:latin typeface="Roboto Light" panose="02000000000000000000" pitchFamily="2" charset="0"/>
              </a:rPr>
              <a:t>in making decisions about training and your academic coursework. Additionally, there may be some opportunities for concurrent college enrollment. You may wonder, why a Mathematics and Reading proficiency tests if I already have a high school diploma? Well, the proficiency tests ensures you have the current basic reading and math skills needed to succeed in your career training, on the job and in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u="none" dirty="0">
              <a:solidFill>
                <a:srgbClr val="FF0000"/>
              </a:solidFill>
              <a:effectLst/>
              <a:highlight>
                <a:srgbClr val="FFFF00"/>
              </a:highlight>
              <a:latin typeface="Roboto Light" panose="02000000000000000000" pitchFamily="2" charset="0"/>
            </a:endParaRPr>
          </a:p>
          <a:p>
            <a:endParaRPr lang="en-US" sz="75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057443F4-4E49-064D-9652-E474812C965A}" type="slidenum">
              <a:rPr lang="en-US" smtClean="0"/>
              <a:t>12</a:t>
            </a:fld>
            <a:endParaRPr lang="en-US"/>
          </a:p>
        </p:txBody>
      </p:sp>
    </p:spTree>
    <p:extLst>
      <p:ext uri="{BB962C8B-B14F-4D97-AF65-F5344CB8AC3E}">
        <p14:creationId xmlns:p14="http://schemas.microsoft.com/office/powerpoint/2010/main" val="1277184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50" dirty="0">
                <a:latin typeface="Roboto"/>
                <a:ea typeface="Roboto"/>
                <a:cs typeface="Roboto"/>
              </a:rPr>
              <a:t>This is also where you’ll roll up your sleeves and get to work. Job Corps offers hands-on career training, so most of your time will be spent outside of the traditional classroom working with industry-trained and certified instructors. That includes work-based learning opportunities too, which are basically on-the-job internships both on and off campus with our employer partners. </a:t>
            </a:r>
            <a:endParaRPr lang="en-US" sz="750" dirty="0">
              <a:latin typeface="Roboto" panose="02000000000000000000" pitchFamily="2" charset="0"/>
              <a:ea typeface="Roboto" panose="02000000000000000000" pitchFamily="2" charset="0"/>
              <a:cs typeface="Roboto" panose="02000000000000000000" pitchFamily="2" charset="0"/>
            </a:endParaRPr>
          </a:p>
          <a:p>
            <a:endParaRPr lang="en-US" sz="750" dirty="0">
              <a:latin typeface="Roboto" panose="02000000000000000000" pitchFamily="2" charset="0"/>
              <a:ea typeface="Roboto" panose="02000000000000000000" pitchFamily="2" charset="0"/>
              <a:cs typeface="Roboto" panose="02000000000000000000" pitchFamily="2" charset="0"/>
            </a:endParaRPr>
          </a:p>
          <a:p>
            <a:r>
              <a:rPr lang="en-US" sz="750" dirty="0">
                <a:latin typeface="Roboto"/>
                <a:ea typeface="Roboto"/>
                <a:cs typeface="Roboto"/>
              </a:rPr>
              <a:t>(Consider mentioning a few of the WBL opportunities offered at [INSERT NAME] center.) </a:t>
            </a:r>
            <a:endParaRPr lang="en-US" sz="750" dirty="0">
              <a:latin typeface="Roboto" panose="02000000000000000000" pitchFamily="2" charset="0"/>
              <a:ea typeface="Roboto" panose="02000000000000000000" pitchFamily="2" charset="0"/>
              <a:cs typeface="Roboto" panose="02000000000000000000" pitchFamily="2" charset="0"/>
            </a:endParaRPr>
          </a:p>
          <a:p>
            <a:endParaRPr lang="en-US" sz="750" dirty="0">
              <a:latin typeface="Roboto" panose="02000000000000000000" pitchFamily="2" charset="0"/>
              <a:ea typeface="Roboto" panose="02000000000000000000" pitchFamily="2" charset="0"/>
              <a:cs typeface="Roboto" panose="02000000000000000000" pitchFamily="2" charset="0"/>
            </a:endParaRPr>
          </a:p>
          <a:p>
            <a:r>
              <a:rPr lang="en-US" sz="750" dirty="0">
                <a:latin typeface="Roboto"/>
                <a:ea typeface="Roboto"/>
                <a:cs typeface="Roboto"/>
              </a:rPr>
              <a:t>It’s also not all work. Job Corps also offers many ways for you to get involved, have new experiences, meet new people and sharpen your leadership skills. Specific activities will vary by campus; but some options may include Student Government Association, dorm leadership, special interest clubs, recreation activities and intramural sports.    </a:t>
            </a:r>
            <a:endParaRPr lang="en-US" sz="750" dirty="0">
              <a:latin typeface="Roboto" panose="02000000000000000000" pitchFamily="2" charset="0"/>
              <a:ea typeface="Roboto" panose="02000000000000000000" pitchFamily="2" charset="0"/>
              <a:cs typeface="Roboto" panose="02000000000000000000" pitchFamily="2" charset="0"/>
            </a:endParaRPr>
          </a:p>
          <a:p>
            <a:endParaRPr lang="en-US" sz="750" dirty="0">
              <a:latin typeface="Roboto" panose="02000000000000000000" pitchFamily="2" charset="0"/>
              <a:ea typeface="Roboto" panose="02000000000000000000" pitchFamily="2" charset="0"/>
              <a:cs typeface="Roboto" panose="02000000000000000000" pitchFamily="2" charset="0"/>
            </a:endParaRPr>
          </a:p>
          <a:p>
            <a:r>
              <a:rPr lang="en-US" sz="750" dirty="0">
                <a:latin typeface="Roboto"/>
                <a:ea typeface="Roboto"/>
                <a:cs typeface="Roboto"/>
              </a:rPr>
              <a:t>(Consider mentioning a few additional clubs or interest groups offered at [INSERT NAME] center.) </a:t>
            </a:r>
            <a:endParaRPr lang="en-US" sz="750" dirty="0">
              <a:latin typeface="Roboto" panose="02000000000000000000" pitchFamily="2" charset="0"/>
              <a:ea typeface="Roboto" panose="02000000000000000000" pitchFamily="2" charset="0"/>
              <a:cs typeface="Roboto" panose="02000000000000000000" pitchFamily="2" charset="0"/>
            </a:endParaRPr>
          </a:p>
          <a:p>
            <a:endParaRPr lang="en-US" sz="750" dirty="0">
              <a:latin typeface="Roboto" panose="02000000000000000000" pitchFamily="2" charset="0"/>
              <a:ea typeface="Roboto" panose="02000000000000000000" pitchFamily="2" charset="0"/>
              <a:cs typeface="Roboto" panose="02000000000000000000" pitchFamily="2" charset="0"/>
            </a:endParaRPr>
          </a:p>
          <a:p>
            <a:r>
              <a:rPr lang="en-US" sz="750" dirty="0">
                <a:latin typeface="Roboto"/>
                <a:ea typeface="Roboto"/>
                <a:cs typeface="Roboto"/>
              </a:rPr>
              <a:t>If I can give you one piece of advice ... Use your time at Job Corps to take on new challenges and make meaningful connections with peers, instructors and counselors.  </a:t>
            </a:r>
            <a:endParaRPr lang="en-US" sz="750" dirty="0">
              <a:latin typeface="Roboto" panose="02000000000000000000" pitchFamily="2" charset="0"/>
              <a:ea typeface="Roboto" panose="02000000000000000000" pitchFamily="2" charset="0"/>
              <a:cs typeface="Roboto" panose="02000000000000000000" pitchFamily="2" charset="0"/>
            </a:endParaRPr>
          </a:p>
          <a:p>
            <a:endParaRPr lang="en-US" sz="750" dirty="0">
              <a:latin typeface="Roboto" panose="02000000000000000000" pitchFamily="2" charset="0"/>
              <a:ea typeface="Roboto" panose="02000000000000000000" pitchFamily="2" charset="0"/>
              <a:cs typeface="Roboto" panose="02000000000000000000" pitchFamily="2" charset="0"/>
            </a:endParaRPr>
          </a:p>
          <a:p>
            <a:r>
              <a:rPr lang="en-US" sz="750" dirty="0">
                <a:latin typeface="Roboto"/>
                <a:ea typeface="Roboto"/>
                <a:cs typeface="Roboto"/>
              </a:rPr>
              <a:t>And lastly, keep your eye on the prize. You’ll work with center staff and your instructors to reference the individualized career plan you built at the beginning of your Job Corps journey. Remember, that’s the whole reason you’re committing to Job Corps. </a:t>
            </a:r>
            <a:endParaRPr lang="en-US" sz="750" dirty="0"/>
          </a:p>
        </p:txBody>
      </p:sp>
      <p:sp>
        <p:nvSpPr>
          <p:cNvPr id="4" name="Slide Number Placeholder 3"/>
          <p:cNvSpPr>
            <a:spLocks noGrp="1"/>
          </p:cNvSpPr>
          <p:nvPr>
            <p:ph type="sldNum" sz="quarter" idx="5"/>
          </p:nvPr>
        </p:nvSpPr>
        <p:spPr/>
        <p:txBody>
          <a:bodyPr/>
          <a:lstStyle/>
          <a:p>
            <a:fld id="{057443F4-4E49-064D-9652-E474812C965A}" type="slidenum">
              <a:rPr lang="en-US" smtClean="0"/>
              <a:t>13</a:t>
            </a:fld>
            <a:endParaRPr lang="en-US"/>
          </a:p>
        </p:txBody>
      </p:sp>
    </p:spTree>
    <p:extLst>
      <p:ext uri="{BB962C8B-B14F-4D97-AF65-F5344CB8AC3E}">
        <p14:creationId xmlns:p14="http://schemas.microsoft.com/office/powerpoint/2010/main" val="532943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Roboto"/>
                <a:ea typeface="Roboto"/>
                <a:cs typeface="Roboto"/>
              </a:rPr>
              <a:t>You’re probably asking what all of this looks like during a typical day at Job Corps. I’d love to show you.  Follow along with a few Job Corps students as they take you through a typical day in the life of a Job Corps student.</a:t>
            </a:r>
          </a:p>
          <a:p>
            <a:endParaRPr lang="en-US" sz="1000">
              <a:latin typeface="Roboto"/>
              <a:ea typeface="Roboto"/>
              <a:cs typeface="Roboto"/>
            </a:endParaRPr>
          </a:p>
          <a:p>
            <a:r>
              <a:rPr lang="en-US"/>
              <a:t>[CLICK PLAY BUTTON ON SCREEN TO PLAY VIDEO]</a:t>
            </a:r>
          </a:p>
        </p:txBody>
      </p:sp>
      <p:sp>
        <p:nvSpPr>
          <p:cNvPr id="4" name="Slide Number Placeholder 3"/>
          <p:cNvSpPr>
            <a:spLocks noGrp="1"/>
          </p:cNvSpPr>
          <p:nvPr>
            <p:ph type="sldNum" sz="quarter" idx="5"/>
          </p:nvPr>
        </p:nvSpPr>
        <p:spPr/>
        <p:txBody>
          <a:bodyPr/>
          <a:lstStyle/>
          <a:p>
            <a:fld id="{057443F4-4E49-064D-9652-E474812C965A}" type="slidenum">
              <a:rPr lang="en-US" smtClean="0"/>
              <a:t>14</a:t>
            </a:fld>
            <a:endParaRPr lang="en-US"/>
          </a:p>
        </p:txBody>
      </p:sp>
    </p:spTree>
    <p:extLst>
      <p:ext uri="{BB962C8B-B14F-4D97-AF65-F5344CB8AC3E}">
        <p14:creationId xmlns:p14="http://schemas.microsoft.com/office/powerpoint/2010/main" val="2946813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Roboto" panose="02000000000000000000" pitchFamily="2" charset="0"/>
                <a:ea typeface="Roboto" panose="02000000000000000000" pitchFamily="2" charset="0"/>
                <a:cs typeface="Roboto" panose="02000000000000000000" pitchFamily="2" charset="0"/>
              </a:rPr>
              <a:t>We’ve talked a lot about all the hard work you’d be putting into Job Corps. Now it’s time for all of that hard work to pay off … literally.</a:t>
            </a:r>
          </a:p>
          <a:p>
            <a:endParaRPr lang="en-US" sz="1000">
              <a:latin typeface="Roboto" panose="02000000000000000000" pitchFamily="2" charset="0"/>
              <a:ea typeface="Roboto" panose="02000000000000000000" pitchFamily="2" charset="0"/>
              <a:cs typeface="Roboto" panose="02000000000000000000" pitchFamily="2" charset="0"/>
            </a:endParaRPr>
          </a:p>
          <a:p>
            <a:r>
              <a:rPr lang="en-US" sz="1000">
                <a:latin typeface="Roboto" panose="02000000000000000000" pitchFamily="2" charset="0"/>
                <a:ea typeface="Roboto" panose="02000000000000000000" pitchFamily="2" charset="0"/>
                <a:cs typeface="Roboto" panose="02000000000000000000" pitchFamily="2" charset="0"/>
              </a:rPr>
              <a:t>One of the key benefits of Job Corps is that we help our graduates with their job search, and in many cases, they’ve already got a job lined up before graduation. But we also support them in their transition to life off campus. We help them access services, find housing and save money for those initial expenses. </a:t>
            </a:r>
          </a:p>
          <a:p>
            <a:endParaRPr lang="en-US" sz="1000">
              <a:latin typeface="Roboto" panose="02000000000000000000" pitchFamily="2" charset="0"/>
              <a:ea typeface="Roboto" panose="02000000000000000000" pitchFamily="2" charset="0"/>
              <a:cs typeface="Roboto" panose="02000000000000000000" pitchFamily="2" charset="0"/>
            </a:endParaRPr>
          </a:p>
          <a:p>
            <a:r>
              <a:rPr lang="en-US" sz="1000">
                <a:latin typeface="Roboto" panose="02000000000000000000" pitchFamily="2" charset="0"/>
                <a:ea typeface="Roboto" panose="02000000000000000000" pitchFamily="2" charset="0"/>
                <a:cs typeface="Roboto" panose="02000000000000000000" pitchFamily="2" charset="0"/>
              </a:rPr>
              <a:t>Also, we give students a biweekly allowance for personal expenses while they’re in the program and then a modest transition allowance upon graduation. </a:t>
            </a:r>
          </a:p>
          <a:p>
            <a:endParaRPr lang="en-US" sz="1000">
              <a:latin typeface="Roboto" panose="02000000000000000000" pitchFamily="2" charset="0"/>
              <a:ea typeface="Roboto" panose="02000000000000000000" pitchFamily="2" charset="0"/>
              <a:cs typeface="Roboto" panose="02000000000000000000" pitchFamily="2" charset="0"/>
            </a:endParaRPr>
          </a:p>
          <a:p>
            <a:r>
              <a:rPr lang="en-US" sz="1000">
                <a:latin typeface="Roboto" panose="02000000000000000000" pitchFamily="2" charset="0"/>
                <a:ea typeface="Roboto" panose="02000000000000000000" pitchFamily="2" charset="0"/>
                <a:cs typeface="Roboto" panose="02000000000000000000" pitchFamily="2" charset="0"/>
              </a:rPr>
              <a:t>You also have lots of options as a Job Corps graduate. Consider taking your career training to the next level with one of Job Corps’ Advanced Training programs. Or you can take your education to the next level. We can work with you to transfer into a local college program. You can also take your skills training into a career with the military or begin an apprenticeship program that lets you earn while you learn.  </a:t>
            </a:r>
          </a:p>
          <a:p>
            <a:endParaRPr lang="en-US" sz="1000">
              <a:latin typeface="Roboto" panose="02000000000000000000" pitchFamily="2" charset="0"/>
              <a:ea typeface="Roboto" panose="02000000000000000000" pitchFamily="2" charset="0"/>
              <a:cs typeface="Roboto" panose="02000000000000000000" pitchFamily="2" charset="0"/>
            </a:endParaRPr>
          </a:p>
          <a:p>
            <a:r>
              <a:rPr lang="en-US" sz="1000">
                <a:latin typeface="Roboto" panose="02000000000000000000" pitchFamily="2" charset="0"/>
                <a:ea typeface="Roboto" panose="02000000000000000000" pitchFamily="2" charset="0"/>
                <a:cs typeface="Roboto" panose="02000000000000000000" pitchFamily="2" charset="0"/>
              </a:rPr>
              <a:t>The support you get at Job Corps doesn’t just end when you graduate, though. As a graduate of the program, you’ll also have access to Job Corps Alumni Connect, which is a network of other graduates from the past 60 years across the country who network with each other so they can stay up to date on what’s happening with Job Corps even after they’ve left campus. Those connections offer great value both personally and professionally. </a:t>
            </a:r>
            <a:endParaRPr lang="en-US" sz="1000"/>
          </a:p>
        </p:txBody>
      </p:sp>
      <p:sp>
        <p:nvSpPr>
          <p:cNvPr id="4" name="Slide Number Placeholder 3"/>
          <p:cNvSpPr>
            <a:spLocks noGrp="1"/>
          </p:cNvSpPr>
          <p:nvPr>
            <p:ph type="sldNum" sz="quarter" idx="5"/>
          </p:nvPr>
        </p:nvSpPr>
        <p:spPr/>
        <p:txBody>
          <a:bodyPr/>
          <a:lstStyle/>
          <a:p>
            <a:fld id="{057443F4-4E49-064D-9652-E474812C965A}" type="slidenum">
              <a:rPr lang="en-US" smtClean="0"/>
              <a:t>15</a:t>
            </a:fld>
            <a:endParaRPr lang="en-US"/>
          </a:p>
        </p:txBody>
      </p:sp>
    </p:spTree>
    <p:extLst>
      <p:ext uri="{BB962C8B-B14F-4D97-AF65-F5344CB8AC3E}">
        <p14:creationId xmlns:p14="http://schemas.microsoft.com/office/powerpoint/2010/main" val="60101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Roboto"/>
                <a:ea typeface="Roboto"/>
                <a:cs typeface="Roboto"/>
              </a:rPr>
              <a:t>I can talk all day about Job Corps and how it’s a great opportunity, but I think it’s more important for you to hear from actual Job Corps graduates who have sat exactly where you are. This is a video from a real Job Corps student named Cinque (pronounced "Sin-eek") talking about how her life is changing because of Job Corps.</a:t>
            </a:r>
            <a:endParaRPr lang="en-US">
              <a:latin typeface="Aptos" panose="02110004020202020204"/>
              <a:ea typeface="Roboto"/>
              <a:cs typeface="Roboto"/>
            </a:endParaRPr>
          </a:p>
          <a:p>
            <a:endParaRPr lang="en-US" sz="1000">
              <a:latin typeface="Roboto"/>
              <a:ea typeface="Roboto"/>
              <a:cs typeface="Roboto"/>
            </a:endParaRPr>
          </a:p>
          <a:p>
            <a:r>
              <a:rPr lang="en-US"/>
              <a:t>[CLICK PLAY BUTTON ON SCREEN TO PLAY VIDEO]</a:t>
            </a:r>
          </a:p>
        </p:txBody>
      </p:sp>
      <p:sp>
        <p:nvSpPr>
          <p:cNvPr id="4" name="Slide Number Placeholder 3"/>
          <p:cNvSpPr>
            <a:spLocks noGrp="1"/>
          </p:cNvSpPr>
          <p:nvPr>
            <p:ph type="sldNum" sz="quarter" idx="5"/>
          </p:nvPr>
        </p:nvSpPr>
        <p:spPr/>
        <p:txBody>
          <a:bodyPr/>
          <a:lstStyle/>
          <a:p>
            <a:fld id="{057443F4-4E49-064D-9652-E474812C965A}" type="slidenum">
              <a:rPr lang="en-US" smtClean="0"/>
              <a:t>16</a:t>
            </a:fld>
            <a:endParaRPr lang="en-US"/>
          </a:p>
        </p:txBody>
      </p:sp>
    </p:spTree>
    <p:extLst>
      <p:ext uri="{BB962C8B-B14F-4D97-AF65-F5344CB8AC3E}">
        <p14:creationId xmlns:p14="http://schemas.microsoft.com/office/powerpoint/2010/main" val="4140359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Roboto"/>
                <a:ea typeface="Roboto"/>
                <a:cs typeface="Roboto"/>
              </a:rPr>
              <a:t>Job Corps also has a ripple effect in terms of positive impact. This is another video from WNBA player Nakia Sanford-Lawson talking about how her career wouldn't have been possible without her mother, Jackie, going to Job Corps.</a:t>
            </a:r>
          </a:p>
          <a:p>
            <a:endParaRPr lang="en-US" sz="1000">
              <a:latin typeface="Roboto"/>
              <a:ea typeface="Roboto"/>
              <a:cs typeface="Roboto"/>
            </a:endParaRPr>
          </a:p>
          <a:p>
            <a:r>
              <a:rPr lang="en-US" sz="1000">
                <a:latin typeface="Roboto"/>
                <a:ea typeface="Roboto"/>
                <a:cs typeface="Roboto"/>
              </a:rPr>
              <a:t>[CLICK PLAY BUTTON ON SCREEN TO PLAY VIDEO]</a:t>
            </a:r>
          </a:p>
        </p:txBody>
      </p:sp>
      <p:sp>
        <p:nvSpPr>
          <p:cNvPr id="4" name="Slide Number Placeholder 3"/>
          <p:cNvSpPr>
            <a:spLocks noGrp="1"/>
          </p:cNvSpPr>
          <p:nvPr>
            <p:ph type="sldNum" sz="quarter" idx="5"/>
          </p:nvPr>
        </p:nvSpPr>
        <p:spPr/>
        <p:txBody>
          <a:bodyPr/>
          <a:lstStyle/>
          <a:p>
            <a:fld id="{057443F4-4E49-064D-9652-E474812C965A}" type="slidenum">
              <a:rPr lang="en-US" smtClean="0"/>
              <a:t>17</a:t>
            </a:fld>
            <a:endParaRPr lang="en-US"/>
          </a:p>
        </p:txBody>
      </p:sp>
    </p:spTree>
    <p:extLst>
      <p:ext uri="{BB962C8B-B14F-4D97-AF65-F5344CB8AC3E}">
        <p14:creationId xmlns:p14="http://schemas.microsoft.com/office/powerpoint/2010/main" val="3433479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latin typeface="Roboto" panose="02000000000000000000" pitchFamily="2" charset="0"/>
                <a:ea typeface="Roboto" panose="02000000000000000000" pitchFamily="2" charset="0"/>
                <a:cs typeface="Roboto" panose="02000000000000000000" pitchFamily="2" charset="0"/>
              </a:rPr>
              <a:t>I know we’ve covered a lot today. So, I want to go back to the original questions I asked you to think about:  </a:t>
            </a:r>
          </a:p>
          <a:p>
            <a:endParaRPr lang="en-US" sz="900">
              <a:latin typeface="Roboto" panose="02000000000000000000" pitchFamily="2" charset="0"/>
              <a:ea typeface="Roboto" panose="02000000000000000000" pitchFamily="2" charset="0"/>
              <a:cs typeface="Roboto" panose="02000000000000000000" pitchFamily="2" charset="0"/>
            </a:endParaRPr>
          </a:p>
          <a:p>
            <a:pPr marL="285750" indent="-285750">
              <a:buFont typeface="Arial"/>
              <a:buChar char="•"/>
            </a:pPr>
            <a:r>
              <a:rPr lang="en-US" sz="900">
                <a:latin typeface="Roboto"/>
                <a:ea typeface="Roboto"/>
                <a:cs typeface="Roboto"/>
              </a:rPr>
              <a:t>What are your goals for the future? [</a:t>
            </a:r>
            <a:r>
              <a:rPr lang="en-US"/>
              <a:t>PAUSE FOR A MINUTE</a:t>
            </a:r>
            <a:r>
              <a:rPr lang="en-US" sz="900">
                <a:latin typeface="Roboto"/>
                <a:ea typeface="Roboto"/>
                <a:cs typeface="Roboto"/>
              </a:rPr>
              <a:t>] </a:t>
            </a:r>
            <a:endParaRPr lang="en-US" sz="900">
              <a:latin typeface="Roboto" panose="02000000000000000000" pitchFamily="2" charset="0"/>
              <a:ea typeface="Roboto" panose="02000000000000000000" pitchFamily="2" charset="0"/>
              <a:cs typeface="Roboto" panose="02000000000000000000" pitchFamily="2" charset="0"/>
            </a:endParaRPr>
          </a:p>
          <a:p>
            <a:pPr marL="285750" indent="-285750">
              <a:buFont typeface="Arial"/>
              <a:buChar char="•"/>
            </a:pPr>
            <a:r>
              <a:rPr lang="en-US" sz="900">
                <a:latin typeface="Roboto"/>
                <a:ea typeface="Roboto"/>
                <a:cs typeface="Roboto"/>
              </a:rPr>
              <a:t>How are you prepared to make those goals happen? [</a:t>
            </a:r>
            <a:r>
              <a:rPr lang="en-US"/>
              <a:t>PAUSE FOR A MINUTE</a:t>
            </a:r>
            <a:r>
              <a:rPr lang="en-US" sz="900">
                <a:latin typeface="Roboto"/>
                <a:ea typeface="Roboto"/>
                <a:cs typeface="Roboto"/>
              </a:rPr>
              <a:t>] </a:t>
            </a:r>
            <a:endParaRPr lang="en-US" sz="900">
              <a:latin typeface="Roboto" panose="02000000000000000000" pitchFamily="2" charset="0"/>
              <a:ea typeface="Roboto" panose="02000000000000000000" pitchFamily="2" charset="0"/>
              <a:cs typeface="Roboto" panose="02000000000000000000" pitchFamily="2" charset="0"/>
            </a:endParaRPr>
          </a:p>
          <a:p>
            <a:pPr marL="285750" indent="-285750">
              <a:buFont typeface="Arial"/>
              <a:buChar char="•"/>
            </a:pPr>
            <a:r>
              <a:rPr lang="en-US" sz="900">
                <a:latin typeface="Roboto"/>
                <a:ea typeface="Roboto"/>
                <a:cs typeface="Roboto"/>
              </a:rPr>
              <a:t>What education or training do you need to achieve your goals? [</a:t>
            </a:r>
            <a:r>
              <a:rPr lang="en-US"/>
              <a:t>PAUSE FOR A MINUTE</a:t>
            </a:r>
            <a:r>
              <a:rPr lang="en-US" sz="900">
                <a:latin typeface="Roboto"/>
                <a:ea typeface="Roboto"/>
                <a:cs typeface="Roboto"/>
              </a:rPr>
              <a:t>] </a:t>
            </a:r>
            <a:endParaRPr lang="en-US" sz="900">
              <a:latin typeface="Roboto" panose="02000000000000000000" pitchFamily="2" charset="0"/>
              <a:ea typeface="Roboto" panose="02000000000000000000" pitchFamily="2" charset="0"/>
              <a:cs typeface="Roboto" panose="02000000000000000000" pitchFamily="2" charset="0"/>
            </a:endParaRPr>
          </a:p>
          <a:p>
            <a:pPr marL="285750" indent="-285750">
              <a:buFont typeface="Arial"/>
              <a:buChar char="•"/>
            </a:pPr>
            <a:r>
              <a:rPr lang="en-US" sz="900">
                <a:latin typeface="Roboto"/>
                <a:ea typeface="Roboto"/>
                <a:cs typeface="Roboto"/>
              </a:rPr>
              <a:t>Are you committed to putting in the work to achieve your goals? [</a:t>
            </a:r>
            <a:r>
              <a:rPr lang="en-US"/>
              <a:t>PAUSE FOR A MINUTE</a:t>
            </a:r>
            <a:r>
              <a:rPr lang="en-US" sz="900">
                <a:latin typeface="Roboto"/>
                <a:ea typeface="Roboto"/>
                <a:cs typeface="Roboto"/>
              </a:rPr>
              <a:t>] </a:t>
            </a:r>
            <a:endParaRPr lang="en-US" sz="900">
              <a:latin typeface="Roboto" panose="02000000000000000000" pitchFamily="2" charset="0"/>
              <a:ea typeface="Roboto" panose="02000000000000000000" pitchFamily="2" charset="0"/>
              <a:cs typeface="Roboto" panose="02000000000000000000" pitchFamily="2" charset="0"/>
            </a:endParaRPr>
          </a:p>
          <a:p>
            <a:endParaRPr lang="en-US" sz="900">
              <a:latin typeface="Roboto" panose="02000000000000000000" pitchFamily="2" charset="0"/>
              <a:ea typeface="Roboto" panose="02000000000000000000" pitchFamily="2" charset="0"/>
              <a:cs typeface="Roboto" panose="02000000000000000000" pitchFamily="2" charset="0"/>
            </a:endParaRPr>
          </a:p>
          <a:p>
            <a:r>
              <a:rPr lang="en-US" sz="900">
                <a:latin typeface="Roboto" panose="02000000000000000000" pitchFamily="2" charset="0"/>
                <a:ea typeface="Roboto" panose="02000000000000000000" pitchFamily="2" charset="0"/>
                <a:cs typeface="Roboto" panose="02000000000000000000" pitchFamily="2" charset="0"/>
              </a:rPr>
              <a:t>If after today, you think Job Corps can help answer any of those questions or is the right option for your future, then I’m happy to work with you to submit your information in the </a:t>
            </a:r>
            <a:r>
              <a:rPr lang="en-US" sz="900" err="1">
                <a:latin typeface="Roboto" panose="02000000000000000000" pitchFamily="2" charset="0"/>
                <a:ea typeface="Roboto" panose="02000000000000000000" pitchFamily="2" charset="0"/>
                <a:cs typeface="Roboto" panose="02000000000000000000" pitchFamily="2" charset="0"/>
              </a:rPr>
              <a:t>MyJobCorps</a:t>
            </a:r>
            <a:r>
              <a:rPr lang="en-US" sz="900">
                <a:latin typeface="Roboto" panose="02000000000000000000" pitchFamily="2" charset="0"/>
                <a:ea typeface="Roboto" panose="02000000000000000000" pitchFamily="2" charset="0"/>
                <a:cs typeface="Roboto" panose="02000000000000000000" pitchFamily="2" charset="0"/>
              </a:rPr>
              <a:t> Express Interest Tool today. Remember, it’s the first step in saying you’re interested in applying to Job Corps. </a:t>
            </a:r>
          </a:p>
          <a:p>
            <a:endParaRPr lang="en-US" sz="900">
              <a:latin typeface="Roboto" panose="02000000000000000000" pitchFamily="2" charset="0"/>
              <a:ea typeface="Roboto" panose="02000000000000000000" pitchFamily="2" charset="0"/>
              <a:cs typeface="Roboto" panose="02000000000000000000" pitchFamily="2" charset="0"/>
            </a:endParaRPr>
          </a:p>
          <a:p>
            <a:r>
              <a:rPr lang="en-US" sz="900">
                <a:latin typeface="Roboto" panose="02000000000000000000" pitchFamily="2" charset="0"/>
                <a:ea typeface="Roboto" panose="02000000000000000000" pitchFamily="2" charset="0"/>
                <a:cs typeface="Roboto" panose="02000000000000000000" pitchFamily="2" charset="0"/>
              </a:rPr>
              <a:t>If you’re interested, but still want to think about if Job Corps is the right fit for you and your career goals, then I’d encourage you to do a couple of things: </a:t>
            </a:r>
          </a:p>
          <a:p>
            <a:pPr marL="342900" indent="-342900">
              <a:buFont typeface="Arial"/>
              <a:buChar char="•"/>
            </a:pPr>
            <a:r>
              <a:rPr lang="en-US" sz="900">
                <a:latin typeface="Roboto"/>
                <a:ea typeface="Roboto"/>
                <a:cs typeface="Roboto"/>
              </a:rPr>
              <a:t>First, visit JobCorps.gov and learn how you can get the most out of your experience and start planning for your career. </a:t>
            </a:r>
            <a:endParaRPr lang="en-US" sz="900">
              <a:latin typeface="Roboto" panose="02000000000000000000" pitchFamily="2" charset="0"/>
              <a:ea typeface="Roboto" panose="02000000000000000000" pitchFamily="2" charset="0"/>
              <a:cs typeface="Roboto" panose="02000000000000000000" pitchFamily="2" charset="0"/>
            </a:endParaRPr>
          </a:p>
          <a:p>
            <a:pPr marL="342900" indent="-342900">
              <a:buFont typeface="Arial"/>
              <a:buChar char="•"/>
            </a:pPr>
            <a:r>
              <a:rPr lang="en-US" sz="900">
                <a:latin typeface="Roboto"/>
                <a:ea typeface="Roboto"/>
                <a:cs typeface="Roboto"/>
              </a:rPr>
              <a:t>Second, follow Job Corps on social media (Facebook, Instagram, YouTube, Twitter and LinkedIn) to learn more about our training and what life on center looks like, and to hear from students just like you who have already begun their journey. </a:t>
            </a:r>
            <a:endParaRPr lang="en-US" sz="900">
              <a:latin typeface="Roboto" panose="02000000000000000000" pitchFamily="2" charset="0"/>
              <a:ea typeface="Roboto" panose="02000000000000000000" pitchFamily="2" charset="0"/>
              <a:cs typeface="Roboto" panose="02000000000000000000" pitchFamily="2" charset="0"/>
            </a:endParaRPr>
          </a:p>
          <a:p>
            <a:pPr marL="342900" indent="-342900">
              <a:buFont typeface="Arial"/>
              <a:buChar char="•"/>
            </a:pPr>
            <a:r>
              <a:rPr lang="en-US" sz="900">
                <a:latin typeface="Roboto"/>
                <a:ea typeface="Roboto"/>
                <a:cs typeface="Roboto"/>
              </a:rPr>
              <a:t>Third, take a virtual tour of any of our campuses. </a:t>
            </a:r>
          </a:p>
        </p:txBody>
      </p:sp>
      <p:sp>
        <p:nvSpPr>
          <p:cNvPr id="4" name="Slide Number Placeholder 3"/>
          <p:cNvSpPr>
            <a:spLocks noGrp="1"/>
          </p:cNvSpPr>
          <p:nvPr>
            <p:ph type="sldNum" sz="quarter" idx="5"/>
          </p:nvPr>
        </p:nvSpPr>
        <p:spPr/>
        <p:txBody>
          <a:bodyPr/>
          <a:lstStyle/>
          <a:p>
            <a:fld id="{057443F4-4E49-064D-9652-E474812C965A}" type="slidenum">
              <a:rPr lang="en-US" smtClean="0"/>
              <a:t>18</a:t>
            </a:fld>
            <a:endParaRPr lang="en-US"/>
          </a:p>
        </p:txBody>
      </p:sp>
    </p:spTree>
    <p:extLst>
      <p:ext uri="{BB962C8B-B14F-4D97-AF65-F5344CB8AC3E}">
        <p14:creationId xmlns:p14="http://schemas.microsoft.com/office/powerpoint/2010/main" val="469026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mentioned this earlier, but I’m here to support you. Whether you're ready to commit to Job Corps today, or you want to take some time to think about it, I'm a resource for you. I'm leaving my contact information on the screen here, but I'm also passing out my business card. [PASS OUT BUSINESS CARD]</a:t>
            </a:r>
          </a:p>
          <a:p>
            <a:endParaRPr lang="en-US"/>
          </a:p>
          <a:p>
            <a:r>
              <a:rPr lang="en-US"/>
              <a:t>I'll be following up with each of you in the next day or so to see how you're feeling about Job Corps. That isn't meant to pressure you into a decision. In fact, the opposite. I want you to feel supported and know exactly who you can connect with to ask questions about Job Corps. And, if you decide to apply to Job Corps, we can keep in communication to walk through that process together... remember, it can take some time.</a:t>
            </a:r>
          </a:p>
          <a:p>
            <a:endParaRPr lang="en-US"/>
          </a:p>
          <a:p>
            <a:r>
              <a:rPr lang="en-US"/>
              <a:t>So what does that mean for you? Save this number. I know that sounds silly to say, but save it! I'm going to reach back out to you, and before you screen my call because you don't know the number, go ahead and add me into your contacts now. </a:t>
            </a:r>
          </a:p>
          <a:p>
            <a:endParaRPr lang="en-US"/>
          </a:p>
          <a:p>
            <a:r>
              <a:rPr lang="en-US"/>
              <a:t>Before we end for the day, any questions? [PAUSE FOR QUESTIONS]</a:t>
            </a:r>
          </a:p>
          <a:p>
            <a:endParaRPr lang="en-US">
              <a:latin typeface="Aptos" panose="02110004020202020204"/>
              <a:ea typeface="Roboto" panose="02000000000000000000" pitchFamily="2" charset="0"/>
              <a:cs typeface="Roboto" panose="02000000000000000000" pitchFamily="2" charset="0"/>
            </a:endParaRPr>
          </a:p>
          <a:p>
            <a:r>
              <a:rPr lang="en-US">
                <a:latin typeface="Aptos" panose="02110004020202020204"/>
                <a:ea typeface="Roboto"/>
                <a:cs typeface="Roboto" panose="02000000000000000000" pitchFamily="2" charset="0"/>
              </a:rPr>
              <a:t>Well, if not, I hope each of you enjoyed learned a bit more about Job Corps and</a:t>
            </a:r>
            <a:r>
              <a:rPr lang="en-US"/>
              <a:t> the many opportunities it can provide you to build a bright, successful future. I'm going to end this how I started it. It's your decision to begin something new. Job Corps empowers YOU to begin your journey. Opportunity begins here. And that new beginning can start today. </a:t>
            </a:r>
            <a:endParaRPr lang="en-US">
              <a:ea typeface="Roboto" panose="02000000000000000000" pitchFamily="2" charset="0"/>
              <a:cs typeface="Roboto" panose="02000000000000000000" pitchFamily="2" charset="0"/>
            </a:endParaRPr>
          </a:p>
          <a:p>
            <a:endParaRPr lang="en-US">
              <a:latin typeface="Aptos" panose="02110004020202020204"/>
              <a:ea typeface="Roboto" panose="02000000000000000000" pitchFamily="2" charset="0"/>
              <a:cs typeface="Roboto" panose="02000000000000000000" pitchFamily="2" charset="0"/>
            </a:endParaRPr>
          </a:p>
          <a:p>
            <a:endParaRPr lang="en-US">
              <a:latin typeface="Aptos" panose="02110004020202020204"/>
              <a:ea typeface="Roboto" panose="02000000000000000000" pitchFamily="2" charset="0"/>
              <a:cs typeface="Roboto" panose="02000000000000000000" pitchFamily="2" charset="0"/>
            </a:endParaRPr>
          </a:p>
          <a:p>
            <a:endParaRPr lang="en-US">
              <a:latin typeface="Aptos" panose="02110004020202020204"/>
              <a:ea typeface="Roboto" panose="02000000000000000000" pitchFamily="2" charset="0"/>
              <a:cs typeface="Roboto" panose="02000000000000000000" pitchFamily="2" charset="0"/>
            </a:endParaRPr>
          </a:p>
          <a:p>
            <a:endParaRPr lang="en-US" sz="100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057443F4-4E49-064D-9652-E474812C965A}" type="slidenum">
              <a:rPr lang="en-US" smtClean="0"/>
              <a:t>19</a:t>
            </a:fld>
            <a:endParaRPr lang="en-US"/>
          </a:p>
        </p:txBody>
      </p:sp>
    </p:spTree>
    <p:extLst>
      <p:ext uri="{BB962C8B-B14F-4D97-AF65-F5344CB8AC3E}">
        <p14:creationId xmlns:p14="http://schemas.microsoft.com/office/powerpoint/2010/main" val="168814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Roboto"/>
                <a:ea typeface="Roboto"/>
                <a:cs typeface="Roboto"/>
              </a:rPr>
              <a:t>Hi. My name is [INSERT NAME], and I am proud to work as an admissions counselor for [INSERT NAME] Job Corps Center in [INSERT LOCATION]. </a:t>
            </a:r>
            <a:endParaRPr lang="en-US" sz="1000">
              <a:latin typeface="Roboto" panose="02000000000000000000" pitchFamily="2" charset="0"/>
              <a:ea typeface="Roboto" panose="02000000000000000000" pitchFamily="2" charset="0"/>
              <a:cs typeface="Roboto" panose="02000000000000000000" pitchFamily="2" charset="0"/>
            </a:endParaRPr>
          </a:p>
          <a:p>
            <a:endParaRPr lang="en-US" sz="1000">
              <a:latin typeface="Roboto" panose="02000000000000000000" pitchFamily="2" charset="0"/>
              <a:ea typeface="Roboto" panose="02000000000000000000" pitchFamily="2" charset="0"/>
              <a:cs typeface="Roboto" panose="02000000000000000000" pitchFamily="2" charset="0"/>
            </a:endParaRPr>
          </a:p>
          <a:p>
            <a:r>
              <a:rPr lang="en-US" sz="1000">
                <a:latin typeface="Roboto" panose="02000000000000000000" pitchFamily="2" charset="0"/>
                <a:ea typeface="Roboto" panose="02000000000000000000" pitchFamily="2" charset="0"/>
                <a:cs typeface="Roboto" panose="02000000000000000000" pitchFamily="2" charset="0"/>
              </a:rPr>
              <a:t>Thank you for your interest in Job Corps. I want to start our conversation today with a short exercise. I’m going to ask you a few questions to think about: </a:t>
            </a:r>
          </a:p>
          <a:p>
            <a:pPr marL="171450" indent="-171450">
              <a:buFont typeface="Arial" panose="020B0604020202020204" pitchFamily="34" charset="0"/>
              <a:buChar char="•"/>
            </a:pPr>
            <a:r>
              <a:rPr lang="en-US" sz="1000">
                <a:latin typeface="Roboto"/>
                <a:ea typeface="Roboto"/>
                <a:cs typeface="Roboto"/>
              </a:rPr>
              <a:t>What are your goals for the future? [PAUSE FOR A MINUTE] </a:t>
            </a:r>
            <a:endParaRPr lang="en-US" sz="1000">
              <a:latin typeface="Roboto" panose="02000000000000000000" pitchFamily="2"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US" sz="1000">
                <a:latin typeface="Roboto"/>
                <a:ea typeface="Roboto"/>
                <a:cs typeface="Roboto"/>
              </a:rPr>
              <a:t>How are you prepared to make those goals happen? [</a:t>
            </a:r>
            <a:r>
              <a:rPr lang="en-US"/>
              <a:t>PAUSE FOR A MINUTE</a:t>
            </a:r>
            <a:r>
              <a:rPr lang="en-US" sz="1000">
                <a:latin typeface="Roboto"/>
                <a:ea typeface="Roboto"/>
                <a:cs typeface="Roboto"/>
              </a:rPr>
              <a:t>] </a:t>
            </a:r>
            <a:endParaRPr lang="en-US" sz="1000">
              <a:latin typeface="Roboto" panose="02000000000000000000" pitchFamily="2"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US" sz="1000">
                <a:latin typeface="Roboto"/>
                <a:ea typeface="Roboto"/>
                <a:cs typeface="Roboto"/>
              </a:rPr>
              <a:t>What skills training and education do you need to achieve your goals? [</a:t>
            </a:r>
            <a:r>
              <a:rPr lang="en-US"/>
              <a:t>PAUSE FOR A MINUTE</a:t>
            </a:r>
            <a:r>
              <a:rPr lang="en-US" sz="1000">
                <a:latin typeface="Roboto"/>
                <a:ea typeface="Roboto"/>
                <a:cs typeface="Roboto"/>
              </a:rPr>
              <a:t>] </a:t>
            </a:r>
            <a:endParaRPr lang="en-US" sz="1000">
              <a:latin typeface="Roboto" panose="02000000000000000000" pitchFamily="2"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US" sz="1000">
                <a:latin typeface="Roboto"/>
                <a:ea typeface="Roboto"/>
                <a:cs typeface="Roboto"/>
              </a:rPr>
              <a:t>Are you committed to putting in the work to achieve your goals? [</a:t>
            </a:r>
            <a:r>
              <a:rPr lang="en-US"/>
              <a:t>PAUSE FOR A MINUTE</a:t>
            </a:r>
            <a:r>
              <a:rPr lang="en-US" sz="1000">
                <a:latin typeface="Roboto"/>
                <a:ea typeface="Roboto"/>
                <a:cs typeface="Roboto"/>
              </a:rPr>
              <a:t>] </a:t>
            </a:r>
            <a:endParaRPr lang="en-US" sz="1000">
              <a:latin typeface="Roboto" panose="02000000000000000000" pitchFamily="2" charset="0"/>
              <a:ea typeface="Roboto" panose="02000000000000000000" pitchFamily="2" charset="0"/>
              <a:cs typeface="Roboto" panose="02000000000000000000" pitchFamily="2" charset="0"/>
            </a:endParaRPr>
          </a:p>
          <a:p>
            <a:endParaRPr lang="en-US" sz="1000">
              <a:latin typeface="Roboto" panose="02000000000000000000" pitchFamily="2" charset="0"/>
              <a:ea typeface="Roboto" panose="02000000000000000000" pitchFamily="2" charset="0"/>
              <a:cs typeface="Roboto" panose="02000000000000000000" pitchFamily="2" charset="0"/>
            </a:endParaRPr>
          </a:p>
          <a:p>
            <a:r>
              <a:rPr lang="en-US" sz="1000">
                <a:latin typeface="Roboto" panose="02000000000000000000" pitchFamily="2" charset="0"/>
                <a:ea typeface="Roboto" panose="02000000000000000000" pitchFamily="2" charset="0"/>
                <a:cs typeface="Roboto" panose="02000000000000000000" pitchFamily="2" charset="0"/>
              </a:rPr>
              <a:t>Your answers to these questions will help determine if Job Corps is the right path for your future. And that’s why we’re here today.</a:t>
            </a:r>
          </a:p>
          <a:p>
            <a:endParaRPr lang="en-US" sz="1000">
              <a:latin typeface="Roboto" panose="02000000000000000000" pitchFamily="2" charset="0"/>
              <a:ea typeface="Roboto" panose="02000000000000000000" pitchFamily="2" charset="0"/>
              <a:cs typeface="Roboto" panose="02000000000000000000" pitchFamily="2" charset="0"/>
            </a:endParaRPr>
          </a:p>
          <a:p>
            <a:r>
              <a:rPr lang="en-US" sz="1000">
                <a:latin typeface="Roboto" panose="02000000000000000000" pitchFamily="2" charset="0"/>
                <a:ea typeface="Roboto" panose="02000000000000000000" pitchFamily="2" charset="0"/>
                <a:cs typeface="Roboto" panose="02000000000000000000" pitchFamily="2" charset="0"/>
              </a:rPr>
              <a:t>I want to talk to you about Job Corps and the many opportunities it can provide you to build a bright, successful future. But the truth is, it’s your decision to begin something new. Job Corps empowers YOU to begin your journey. Opportunity begins here. And that new beginning can start today. </a:t>
            </a:r>
          </a:p>
        </p:txBody>
      </p:sp>
      <p:sp>
        <p:nvSpPr>
          <p:cNvPr id="4" name="Slide Number Placeholder 3"/>
          <p:cNvSpPr>
            <a:spLocks noGrp="1"/>
          </p:cNvSpPr>
          <p:nvPr>
            <p:ph type="sldNum" sz="quarter" idx="5"/>
          </p:nvPr>
        </p:nvSpPr>
        <p:spPr/>
        <p:txBody>
          <a:bodyPr/>
          <a:lstStyle/>
          <a:p>
            <a:fld id="{057443F4-4E49-064D-9652-E474812C965A}" type="slidenum">
              <a:rPr lang="en-US" smtClean="0"/>
              <a:t>2</a:t>
            </a:fld>
            <a:endParaRPr lang="en-US"/>
          </a:p>
        </p:txBody>
      </p:sp>
    </p:spTree>
    <p:extLst>
      <p:ext uri="{BB962C8B-B14F-4D97-AF65-F5344CB8AC3E}">
        <p14:creationId xmlns:p14="http://schemas.microsoft.com/office/powerpoint/2010/main" val="2217459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Roboto"/>
                <a:ea typeface="Roboto"/>
                <a:cs typeface="Roboto"/>
              </a:rPr>
              <a:t>So, what is Job Corps? If you don’t know a lot about Job Corps ... or even if you do know something about it, I’ve got three “did you knows.” </a:t>
            </a:r>
            <a:endParaRPr lang="en-US" sz="1000" dirty="0">
              <a:latin typeface="Roboto" panose="02000000000000000000" pitchFamily="2" charset="0"/>
              <a:ea typeface="Roboto" panose="02000000000000000000" pitchFamily="2" charset="0"/>
              <a:cs typeface="Roboto" panose="02000000000000000000" pitchFamily="2" charset="0"/>
            </a:endParaRPr>
          </a:p>
          <a:p>
            <a:endParaRPr lang="en-US" sz="1000" dirty="0">
              <a:latin typeface="Roboto" panose="02000000000000000000" pitchFamily="2" charset="0"/>
              <a:ea typeface="Roboto" panose="02000000000000000000" pitchFamily="2" charset="0"/>
              <a:cs typeface="Roboto" panose="02000000000000000000" pitchFamily="2" charset="0"/>
            </a:endParaRPr>
          </a:p>
          <a:p>
            <a:r>
              <a:rPr lang="en-US" sz="1000" dirty="0">
                <a:latin typeface="Roboto"/>
                <a:ea typeface="Roboto"/>
                <a:cs typeface="Roboto"/>
              </a:rPr>
              <a:t>First, did you know that, for the past 60 years, Job Corps has helped more than 3 million young people get training and education to help put them on a path to a successful career? In fact, with Job Corps’ support, you can:  </a:t>
            </a:r>
            <a:endParaRPr lang="en-US" sz="1000" dirty="0">
              <a:latin typeface="Roboto" panose="02000000000000000000" pitchFamily="2"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US" dirty="0"/>
              <a:t>Learn skills and resources to be successful in a career, not just a job</a:t>
            </a:r>
            <a:endParaRPr lang="en-US" sz="1000" dirty="0">
              <a:latin typeface="Roboto"/>
              <a:ea typeface="Roboto"/>
              <a:cs typeface="Roboto"/>
            </a:endParaRPr>
          </a:p>
          <a:p>
            <a:pPr marL="171450" indent="-171450">
              <a:buFont typeface="Arial" panose="020B0604020202020204" pitchFamily="34" charset="0"/>
              <a:buChar char="•"/>
            </a:pPr>
            <a:r>
              <a:rPr lang="en-US" sz="1000" dirty="0">
                <a:latin typeface="Roboto"/>
                <a:ea typeface="Roboto"/>
                <a:cs typeface="Roboto"/>
              </a:rPr>
              <a:t>Earn a high school diploma or equivalent (if you haven’t already) </a:t>
            </a:r>
            <a:endParaRPr lang="en-US" dirty="0"/>
          </a:p>
          <a:p>
            <a:pPr marL="171450" indent="-171450">
              <a:buFont typeface="Arial" panose="020B0604020202020204" pitchFamily="34" charset="0"/>
              <a:buChar char="•"/>
            </a:pPr>
            <a:r>
              <a:rPr lang="en-US" sz="1000" dirty="0">
                <a:latin typeface="Roboto"/>
                <a:ea typeface="Roboto"/>
                <a:cs typeface="Roboto"/>
              </a:rPr>
              <a:t>Earn a driver’s license (if you haven’t already) </a:t>
            </a:r>
            <a:endParaRPr lang="en-US" sz="1000" dirty="0">
              <a:latin typeface="Roboto" panose="02000000000000000000" pitchFamily="2"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US" sz="1000" dirty="0">
                <a:latin typeface="Roboto"/>
                <a:ea typeface="Roboto"/>
                <a:cs typeface="Roboto"/>
              </a:rPr>
              <a:t>Train in one of 10 growing industries  </a:t>
            </a:r>
            <a:endParaRPr lang="en-US" sz="1000" dirty="0">
              <a:latin typeface="Roboto" panose="02000000000000000000" pitchFamily="2"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US" sz="1000" dirty="0">
                <a:latin typeface="Roboto"/>
                <a:ea typeface="Roboto"/>
                <a:cs typeface="Roboto"/>
              </a:rPr>
              <a:t>Start building a supportive community of peers </a:t>
            </a:r>
            <a:endParaRPr lang="en-US" sz="1000" dirty="0">
              <a:latin typeface="Roboto" panose="02000000000000000000" pitchFamily="2"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US" sz="1000" dirty="0">
                <a:latin typeface="Roboto"/>
                <a:ea typeface="Roboto"/>
                <a:cs typeface="Roboto"/>
              </a:rPr>
              <a:t>Graduate prepared to start working immediately </a:t>
            </a:r>
            <a:endParaRPr lang="en-US" sz="1000" dirty="0">
              <a:latin typeface="Roboto" panose="02000000000000000000" pitchFamily="2"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US" sz="1000" dirty="0">
                <a:latin typeface="Roboto"/>
                <a:ea typeface="Roboto"/>
                <a:cs typeface="Roboto"/>
              </a:rPr>
              <a:t>Or maybe consider going to college, taking the skills you’ve learned and joining the military, becoming an apprentice, or joining a union </a:t>
            </a:r>
            <a:endParaRPr lang="en-US" sz="1000" dirty="0">
              <a:latin typeface="Roboto" panose="02000000000000000000" pitchFamily="2" charset="0"/>
              <a:ea typeface="Roboto" panose="02000000000000000000" pitchFamily="2" charset="0"/>
              <a:cs typeface="Roboto" panose="02000000000000000000" pitchFamily="2" charset="0"/>
            </a:endParaRPr>
          </a:p>
          <a:p>
            <a:endParaRPr lang="en-US" sz="1000" dirty="0">
              <a:latin typeface="Roboto" panose="02000000000000000000" pitchFamily="2" charset="0"/>
              <a:ea typeface="Roboto" panose="02000000000000000000" pitchFamily="2" charset="0"/>
              <a:cs typeface="Roboto" panose="02000000000000000000" pitchFamily="2" charset="0"/>
            </a:endParaRPr>
          </a:p>
          <a:p>
            <a:r>
              <a:rPr lang="en-US" sz="1000" dirty="0">
                <a:latin typeface="Roboto"/>
                <a:ea typeface="Roboto"/>
                <a:cs typeface="Roboto"/>
              </a:rPr>
              <a:t>And the best part? Job Corps is completely FREE to our students. This includes meals, supplies, uniforms, a place to stay, basic medical care and other essentials you may need while enrolled in the program. I’m going to talk more about this in a little bit. </a:t>
            </a:r>
            <a:endParaRPr lang="en-US" sz="1000" dirty="0"/>
          </a:p>
        </p:txBody>
      </p:sp>
      <p:sp>
        <p:nvSpPr>
          <p:cNvPr id="4" name="Slide Number Placeholder 3"/>
          <p:cNvSpPr>
            <a:spLocks noGrp="1"/>
          </p:cNvSpPr>
          <p:nvPr>
            <p:ph type="sldNum" sz="quarter" idx="5"/>
          </p:nvPr>
        </p:nvSpPr>
        <p:spPr/>
        <p:txBody>
          <a:bodyPr/>
          <a:lstStyle/>
          <a:p>
            <a:fld id="{057443F4-4E49-064D-9652-E474812C965A}" type="slidenum">
              <a:rPr lang="en-US" smtClean="0"/>
              <a:t>3</a:t>
            </a:fld>
            <a:endParaRPr lang="en-US"/>
          </a:p>
        </p:txBody>
      </p:sp>
    </p:spTree>
    <p:extLst>
      <p:ext uri="{BB962C8B-B14F-4D97-AF65-F5344CB8AC3E}">
        <p14:creationId xmlns:p14="http://schemas.microsoft.com/office/powerpoint/2010/main" val="1811950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Roboto" panose="02000000000000000000" pitchFamily="2" charset="0"/>
                <a:ea typeface="Roboto" panose="02000000000000000000" pitchFamily="2" charset="0"/>
                <a:cs typeface="Roboto" panose="02000000000000000000" pitchFamily="2" charset="0"/>
              </a:rPr>
              <a:t>My second “did you know” ... did you know there are over 100 campuses across the United States and Puerto Rico? In fact, there is a Job Corps campus located in [location].</a:t>
            </a:r>
          </a:p>
          <a:p>
            <a:endParaRPr lang="en-US" sz="1000">
              <a:latin typeface="Roboto" panose="02000000000000000000" pitchFamily="2" charset="0"/>
              <a:ea typeface="Roboto" panose="02000000000000000000" pitchFamily="2" charset="0"/>
              <a:cs typeface="Roboto" panose="02000000000000000000" pitchFamily="2" charset="0"/>
            </a:endParaRPr>
          </a:p>
          <a:p>
            <a:r>
              <a:rPr lang="en-US" sz="1000">
                <a:latin typeface="Roboto"/>
                <a:ea typeface="Roboto"/>
                <a:cs typeface="Roboto"/>
              </a:rPr>
              <a:t>A little bit about the [INSERT NAME] Job Corps Center: [MAKE SURE TO MENTION A GENERAL LOCATION IDENTIFIER, ABOUT HOW MANY STUDENTS ARE CURRENTLY ENROLLED, CAREER TRAINING PROGRAMS OFFERED, AND ANY NOTABLE EMPLOYER PARTNERSHIPS]</a:t>
            </a:r>
            <a:endParaRPr lang="en-US" sz="1000">
              <a:latin typeface="Aptos" panose="02110004020202020204"/>
              <a:ea typeface="Roboto"/>
              <a:cs typeface="Roboto"/>
            </a:endParaRPr>
          </a:p>
          <a:p>
            <a:endParaRPr lang="en-US" sz="1000">
              <a:latin typeface="Roboto"/>
              <a:ea typeface="Roboto"/>
              <a:cs typeface="Roboto"/>
            </a:endParaRPr>
          </a:p>
        </p:txBody>
      </p:sp>
      <p:sp>
        <p:nvSpPr>
          <p:cNvPr id="4" name="Slide Number Placeholder 3"/>
          <p:cNvSpPr>
            <a:spLocks noGrp="1"/>
          </p:cNvSpPr>
          <p:nvPr>
            <p:ph type="sldNum" sz="quarter" idx="5"/>
          </p:nvPr>
        </p:nvSpPr>
        <p:spPr/>
        <p:txBody>
          <a:bodyPr/>
          <a:lstStyle/>
          <a:p>
            <a:fld id="{057443F4-4E49-064D-9652-E474812C965A}" type="slidenum">
              <a:rPr lang="en-US" smtClean="0"/>
              <a:t>4</a:t>
            </a:fld>
            <a:endParaRPr lang="en-US"/>
          </a:p>
        </p:txBody>
      </p:sp>
    </p:spTree>
    <p:extLst>
      <p:ext uri="{BB962C8B-B14F-4D97-AF65-F5344CB8AC3E}">
        <p14:creationId xmlns:p14="http://schemas.microsoft.com/office/powerpoint/2010/main" val="591017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Roboto" panose="02000000000000000000" pitchFamily="2" charset="0"/>
                <a:ea typeface="Roboto" panose="02000000000000000000" pitchFamily="2" charset="0"/>
                <a:cs typeface="Roboto" panose="02000000000000000000" pitchFamily="2" charset="0"/>
              </a:rPr>
              <a:t>And lastly, did you know that Job Corps offers hands-on, in-person career training in 10 high-growth industries, from health care to IT, to construction?  </a:t>
            </a:r>
          </a:p>
          <a:p>
            <a:endParaRPr lang="en-US" sz="1000">
              <a:latin typeface="Roboto" panose="02000000000000000000" pitchFamily="2" charset="0"/>
              <a:ea typeface="Roboto" panose="02000000000000000000" pitchFamily="2" charset="0"/>
              <a:cs typeface="Roboto" panose="02000000000000000000" pitchFamily="2" charset="0"/>
            </a:endParaRPr>
          </a:p>
          <a:p>
            <a:r>
              <a:rPr lang="en-US" sz="1000">
                <a:latin typeface="Roboto"/>
                <a:ea typeface="Roboto"/>
                <a:cs typeface="Roboto"/>
              </a:rPr>
              <a:t>The [INSERT NAME] Job Corps Center offers training specifically in [MENTION CENTER-SPECIFIC INDUSTRIES OFFERED]. Those are the industries that are highlighted. [MAKE SURE TO HIGHLIGHT THOSE INDUSTRIES ON SCREEN]</a:t>
            </a:r>
            <a:endParaRPr lang="en-US" sz="1000">
              <a:latin typeface="Roboto" panose="02000000000000000000" pitchFamily="2" charset="0"/>
              <a:ea typeface="Roboto" panose="02000000000000000000" pitchFamily="2" charset="0"/>
              <a:cs typeface="Roboto" panose="02000000000000000000" pitchFamily="2" charset="0"/>
            </a:endParaRPr>
          </a:p>
          <a:p>
            <a:endParaRPr lang="en-US" sz="1000">
              <a:latin typeface="Roboto" panose="02000000000000000000" pitchFamily="2" charset="0"/>
              <a:ea typeface="Roboto" panose="02000000000000000000" pitchFamily="2" charset="0"/>
              <a:cs typeface="Roboto" panose="02000000000000000000" pitchFamily="2" charset="0"/>
            </a:endParaRPr>
          </a:p>
          <a:p>
            <a:r>
              <a:rPr lang="en-US" sz="1000">
                <a:latin typeface="Roboto"/>
                <a:ea typeface="Roboto"/>
                <a:cs typeface="Roboto"/>
              </a:rPr>
              <a:t>Remember how I said I’m here to support you? Well, if you’re interested in training that’s not offered at the [INSERT NAME] Job Corps Center, I can also help connect you with the closest center that offers the training you’re interested in. I’m confident that we have a career training area that aligns with what you want to do. </a:t>
            </a:r>
            <a:endParaRPr lang="en-US" sz="1000">
              <a:latin typeface="Roboto" panose="02000000000000000000" pitchFamily="2" charset="0"/>
              <a:ea typeface="Roboto" panose="02000000000000000000" pitchFamily="2" charset="0"/>
              <a:cs typeface="Roboto" panose="02000000000000000000" pitchFamily="2" charset="0"/>
            </a:endParaRPr>
          </a:p>
          <a:p>
            <a:endParaRPr lang="en-US" sz="1000">
              <a:latin typeface="Roboto" panose="02000000000000000000" pitchFamily="2" charset="0"/>
              <a:ea typeface="Roboto" panose="02000000000000000000" pitchFamily="2" charset="0"/>
              <a:cs typeface="Roboto" panose="02000000000000000000" pitchFamily="2" charset="0"/>
            </a:endParaRPr>
          </a:p>
          <a:p>
            <a:r>
              <a:rPr lang="en-US" sz="1000">
                <a:latin typeface="Roboto" panose="02000000000000000000" pitchFamily="2" charset="0"/>
                <a:ea typeface="Roboto" panose="02000000000000000000" pitchFamily="2" charset="0"/>
                <a:cs typeface="Roboto" panose="02000000000000000000" pitchFamily="2" charset="0"/>
              </a:rPr>
              <a:t>And if you’re thinking, “I don’t even know what sort of career training I want to do or would be good at,” that’s OK too. You’ll have the opportunity to explore career pathways and discover your passion once you’ve been accepted to Job Corps. </a:t>
            </a:r>
            <a:r>
              <a:rPr lang="en-US" sz="1000" err="1">
                <a:latin typeface="Roboto" panose="02000000000000000000" pitchFamily="2" charset="0"/>
                <a:ea typeface="Roboto" panose="02000000000000000000" pitchFamily="2" charset="0"/>
                <a:cs typeface="Roboto" panose="02000000000000000000" pitchFamily="2" charset="0"/>
              </a:rPr>
              <a:t>MyPACE</a:t>
            </a:r>
            <a:r>
              <a:rPr lang="en-US" sz="1000">
                <a:latin typeface="Roboto" panose="02000000000000000000" pitchFamily="2" charset="0"/>
                <a:ea typeface="Roboto" panose="02000000000000000000" pitchFamily="2" charset="0"/>
                <a:cs typeface="Roboto" panose="02000000000000000000" pitchFamily="2" charset="0"/>
              </a:rPr>
              <a:t>, which stands for My Pathway to Achieving Career Excellence, is Job Corps’ career planning system where you will set, track and achieve your individual career goals while at Job Corps. We provide help and support through the entire process. </a:t>
            </a:r>
          </a:p>
          <a:p>
            <a:endParaRPr lang="en-US" sz="1000">
              <a:latin typeface="Roboto" panose="02000000000000000000" pitchFamily="2" charset="0"/>
              <a:ea typeface="Roboto" panose="02000000000000000000" pitchFamily="2" charset="0"/>
              <a:cs typeface="Roboto" panose="02000000000000000000" pitchFamily="2" charset="0"/>
            </a:endParaRPr>
          </a:p>
          <a:p>
            <a:r>
              <a:rPr lang="en-US" sz="1000">
                <a:latin typeface="Roboto" panose="02000000000000000000" pitchFamily="2" charset="0"/>
                <a:ea typeface="Roboto" panose="02000000000000000000" pitchFamily="2" charset="0"/>
                <a:cs typeface="Roboto" panose="02000000000000000000" pitchFamily="2" charset="0"/>
              </a:rPr>
              <a:t>In the meantime, there is a brief quiz on the Job Corps website to see what your career superpower is ... if you want to check that out later. </a:t>
            </a:r>
            <a:endParaRPr lang="en-US" sz="1000"/>
          </a:p>
        </p:txBody>
      </p:sp>
      <p:sp>
        <p:nvSpPr>
          <p:cNvPr id="4" name="Slide Number Placeholder 3"/>
          <p:cNvSpPr>
            <a:spLocks noGrp="1"/>
          </p:cNvSpPr>
          <p:nvPr>
            <p:ph type="sldNum" sz="quarter" idx="5"/>
          </p:nvPr>
        </p:nvSpPr>
        <p:spPr/>
        <p:txBody>
          <a:bodyPr/>
          <a:lstStyle/>
          <a:p>
            <a:fld id="{057443F4-4E49-064D-9652-E474812C965A}" type="slidenum">
              <a:rPr lang="en-US" smtClean="0"/>
              <a:t>5</a:t>
            </a:fld>
            <a:endParaRPr lang="en-US"/>
          </a:p>
        </p:txBody>
      </p:sp>
    </p:spTree>
    <p:extLst>
      <p:ext uri="{BB962C8B-B14F-4D97-AF65-F5344CB8AC3E}">
        <p14:creationId xmlns:p14="http://schemas.microsoft.com/office/powerpoint/2010/main" val="3777418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Roboto" panose="02000000000000000000" pitchFamily="2" charset="0"/>
                <a:ea typeface="Roboto" panose="02000000000000000000" pitchFamily="2" charset="0"/>
                <a:cs typeface="Roboto" panose="02000000000000000000" pitchFamily="2" charset="0"/>
              </a:rPr>
              <a:t>Remember when I said Job Corps provides its students with benefits while they train for their careers—all for FREE?  </a:t>
            </a:r>
          </a:p>
          <a:p>
            <a:endParaRPr lang="en-US" sz="1000" dirty="0">
              <a:latin typeface="Roboto" panose="02000000000000000000" pitchFamily="2" charset="0"/>
              <a:ea typeface="Roboto" panose="02000000000000000000" pitchFamily="2" charset="0"/>
              <a:cs typeface="Roboto" panose="02000000000000000000" pitchFamily="2" charset="0"/>
            </a:endParaRPr>
          </a:p>
          <a:p>
            <a:r>
              <a:rPr lang="en-US" sz="1000" dirty="0">
                <a:latin typeface="Roboto" panose="02000000000000000000" pitchFamily="2" charset="0"/>
                <a:ea typeface="Roboto" panose="02000000000000000000" pitchFamily="2" charset="0"/>
                <a:cs typeface="Roboto" panose="02000000000000000000" pitchFamily="2" charset="0"/>
              </a:rPr>
              <a:t>We want you to focus on your goals and future and not have to worry about anything else. Here are a few of the many benefits that Job Corps students receive: </a:t>
            </a:r>
          </a:p>
          <a:p>
            <a:pPr marL="171450" indent="-1714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Furnished dorms for you and your roommate(s)  </a:t>
            </a:r>
          </a:p>
          <a:p>
            <a:pPr marL="171450" indent="-1714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Basic medical, dental and eye care</a:t>
            </a:r>
          </a:p>
          <a:p>
            <a:pPr marL="171450" indent="-1714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Mental health services  </a:t>
            </a:r>
          </a:p>
          <a:p>
            <a:pPr marL="171450" indent="-1714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Breakfast, lunch and dinner every day  </a:t>
            </a:r>
          </a:p>
          <a:p>
            <a:pPr marL="171450" indent="-1714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Books and supplies you’ll need for your academic and career training  </a:t>
            </a:r>
          </a:p>
          <a:p>
            <a:pPr marL="171450" indent="-1714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Basic uniforms and specialized safety equipment </a:t>
            </a:r>
          </a:p>
          <a:p>
            <a:pPr marL="171450" indent="-1714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A network of supportive instructors and staff </a:t>
            </a:r>
            <a:endParaRPr lang="en-US" sz="1000" dirty="0"/>
          </a:p>
        </p:txBody>
      </p:sp>
      <p:sp>
        <p:nvSpPr>
          <p:cNvPr id="4" name="Slide Number Placeholder 3"/>
          <p:cNvSpPr>
            <a:spLocks noGrp="1"/>
          </p:cNvSpPr>
          <p:nvPr>
            <p:ph type="sldNum" sz="quarter" idx="5"/>
          </p:nvPr>
        </p:nvSpPr>
        <p:spPr/>
        <p:txBody>
          <a:bodyPr/>
          <a:lstStyle/>
          <a:p>
            <a:fld id="{057443F4-4E49-064D-9652-E474812C965A}" type="slidenum">
              <a:rPr lang="en-US" smtClean="0"/>
              <a:t>6</a:t>
            </a:fld>
            <a:endParaRPr lang="en-US"/>
          </a:p>
        </p:txBody>
      </p:sp>
    </p:spTree>
    <p:extLst>
      <p:ext uri="{BB962C8B-B14F-4D97-AF65-F5344CB8AC3E}">
        <p14:creationId xmlns:p14="http://schemas.microsoft.com/office/powerpoint/2010/main" val="2284602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Roboto" panose="02000000000000000000" pitchFamily="2" charset="0"/>
                <a:ea typeface="Roboto" panose="02000000000000000000" pitchFamily="2" charset="0"/>
                <a:cs typeface="Roboto" panose="02000000000000000000" pitchFamily="2" charset="0"/>
              </a:rPr>
              <a:t>That sounds like a pretty good deal, right? There are a few eligibility requirements you must meet before you can enroll in Job Corps.  </a:t>
            </a:r>
          </a:p>
          <a:p>
            <a:endParaRPr lang="en-US" sz="1000">
              <a:latin typeface="Roboto" panose="02000000000000000000" pitchFamily="2" charset="0"/>
              <a:ea typeface="Roboto" panose="02000000000000000000" pitchFamily="2" charset="0"/>
              <a:cs typeface="Roboto" panose="02000000000000000000" pitchFamily="2" charset="0"/>
            </a:endParaRPr>
          </a:p>
          <a:p>
            <a:r>
              <a:rPr lang="en-US" sz="1000">
                <a:latin typeface="Roboto" panose="02000000000000000000" pitchFamily="2" charset="0"/>
                <a:ea typeface="Roboto" panose="02000000000000000000" pitchFamily="2" charset="0"/>
                <a:cs typeface="Roboto" panose="02000000000000000000" pitchFamily="2" charset="0"/>
              </a:rPr>
              <a:t>To join us, you must be 16–24 years old, income-eligible, and a U.S. citizen or approved to work in the U.S. And while it’s not an official requirement for enrollment, we find that Job Corps students find the most success when they are ready and motivated to achieve their goals. Remember some of the questions I was asking at the beginning of this presentation? </a:t>
            </a:r>
          </a:p>
          <a:p>
            <a:endParaRPr lang="en-US" sz="1000">
              <a:latin typeface="Roboto" panose="02000000000000000000" pitchFamily="2"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US" sz="1000">
                <a:latin typeface="Roboto" panose="02000000000000000000" pitchFamily="2" charset="0"/>
                <a:ea typeface="Roboto" panose="02000000000000000000" pitchFamily="2" charset="0"/>
                <a:cs typeface="Roboto" panose="02000000000000000000" pitchFamily="2" charset="0"/>
              </a:rPr>
              <a:t>What are your goals for the future? </a:t>
            </a:r>
          </a:p>
          <a:p>
            <a:pPr marL="171450" indent="-171450">
              <a:buFont typeface="Arial" panose="020B0604020202020204" pitchFamily="34" charset="0"/>
              <a:buChar char="•"/>
            </a:pPr>
            <a:r>
              <a:rPr lang="en-US" sz="1000">
                <a:latin typeface="Roboto" panose="02000000000000000000" pitchFamily="2" charset="0"/>
                <a:ea typeface="Roboto" panose="02000000000000000000" pitchFamily="2" charset="0"/>
                <a:cs typeface="Roboto" panose="02000000000000000000" pitchFamily="2" charset="0"/>
              </a:rPr>
              <a:t>How are you prepared to make those goals happen? </a:t>
            </a:r>
          </a:p>
          <a:p>
            <a:pPr marL="171450" indent="-171450">
              <a:buFont typeface="Arial" panose="020B0604020202020204" pitchFamily="34" charset="0"/>
              <a:buChar char="•"/>
            </a:pPr>
            <a:r>
              <a:rPr lang="en-US" sz="1000">
                <a:latin typeface="Roboto" panose="02000000000000000000" pitchFamily="2" charset="0"/>
                <a:ea typeface="Roboto" panose="02000000000000000000" pitchFamily="2" charset="0"/>
                <a:cs typeface="Roboto" panose="02000000000000000000" pitchFamily="2" charset="0"/>
              </a:rPr>
              <a:t>What education or training do you need to achieve your goals?  </a:t>
            </a:r>
          </a:p>
          <a:p>
            <a:pPr marL="171450" indent="-171450">
              <a:buFont typeface="Arial" panose="020B0604020202020204" pitchFamily="34" charset="0"/>
              <a:buChar char="•"/>
            </a:pPr>
            <a:r>
              <a:rPr lang="en-US" sz="1000">
                <a:latin typeface="Roboto" panose="02000000000000000000" pitchFamily="2" charset="0"/>
                <a:ea typeface="Roboto" panose="02000000000000000000" pitchFamily="2" charset="0"/>
                <a:cs typeface="Roboto" panose="02000000000000000000" pitchFamily="2" charset="0"/>
              </a:rPr>
              <a:t>And are you committed to putting in the work to achieve your goals? </a:t>
            </a:r>
          </a:p>
          <a:p>
            <a:endParaRPr lang="en-US" sz="1000">
              <a:latin typeface="Roboto" panose="02000000000000000000" pitchFamily="2" charset="0"/>
              <a:ea typeface="Roboto" panose="02000000000000000000" pitchFamily="2" charset="0"/>
              <a:cs typeface="Roboto" panose="02000000000000000000" pitchFamily="2" charset="0"/>
            </a:endParaRPr>
          </a:p>
          <a:p>
            <a:r>
              <a:rPr lang="en-US" sz="1000">
                <a:latin typeface="Roboto" panose="02000000000000000000" pitchFamily="2" charset="0"/>
                <a:ea typeface="Roboto" panose="02000000000000000000" pitchFamily="2" charset="0"/>
                <a:cs typeface="Roboto" panose="02000000000000000000" pitchFamily="2" charset="0"/>
              </a:rPr>
              <a:t>This is where I come in! As an Admissions counselor for Job Corps, my job is to explain Job Corps and its benefits, and work with you to identify if Job Corps is a good fit for your goals. If it is, I’ll help you with the entire application process. </a:t>
            </a:r>
            <a:endParaRPr lang="en-US" sz="1000"/>
          </a:p>
        </p:txBody>
      </p:sp>
      <p:sp>
        <p:nvSpPr>
          <p:cNvPr id="4" name="Slide Number Placeholder 3"/>
          <p:cNvSpPr>
            <a:spLocks noGrp="1"/>
          </p:cNvSpPr>
          <p:nvPr>
            <p:ph type="sldNum" sz="quarter" idx="5"/>
          </p:nvPr>
        </p:nvSpPr>
        <p:spPr/>
        <p:txBody>
          <a:bodyPr/>
          <a:lstStyle/>
          <a:p>
            <a:fld id="{057443F4-4E49-064D-9652-E474812C965A}" type="slidenum">
              <a:rPr lang="en-US" smtClean="0"/>
              <a:t>7</a:t>
            </a:fld>
            <a:endParaRPr lang="en-US"/>
          </a:p>
        </p:txBody>
      </p:sp>
    </p:spTree>
    <p:extLst>
      <p:ext uri="{BB962C8B-B14F-4D97-AF65-F5344CB8AC3E}">
        <p14:creationId xmlns:p14="http://schemas.microsoft.com/office/powerpoint/2010/main" val="1873764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Roboto" panose="02000000000000000000" pitchFamily="2" charset="0"/>
                <a:ea typeface="Roboto" panose="02000000000000000000" pitchFamily="2" charset="0"/>
                <a:cs typeface="Roboto" panose="02000000000000000000" pitchFamily="2" charset="0"/>
              </a:rPr>
              <a:t>Let’s talk about what the Job Corps journey looks like from start to finish—from applying to graduating. Job Corps is a self-paced program, meaning you can train and learn at your own pace; but the most successful students typically complete the program in eight to 15 months. That said, there are phases of the program you should know.  </a:t>
            </a:r>
          </a:p>
          <a:p>
            <a:endParaRPr lang="en-US" sz="1000">
              <a:latin typeface="Roboto" panose="02000000000000000000" pitchFamily="2" charset="0"/>
              <a:ea typeface="Roboto" panose="02000000000000000000" pitchFamily="2" charset="0"/>
              <a:cs typeface="Roboto" panose="02000000000000000000" pitchFamily="2" charset="0"/>
            </a:endParaRPr>
          </a:p>
          <a:p>
            <a:r>
              <a:rPr lang="en-US" sz="1000">
                <a:latin typeface="Roboto"/>
                <a:ea typeface="Roboto"/>
                <a:cs typeface="Roboto"/>
              </a:rPr>
              <a:t>I’m also going to pass out a flier that explains this journey; but on the screen, you’ll see five phases we’re going to talk about.</a:t>
            </a:r>
            <a:endParaRPr lang="en-US" sz="1000">
              <a:latin typeface="Aptos" panose="02110004020202020204"/>
              <a:ea typeface="Roboto"/>
              <a:cs typeface="Roboto"/>
            </a:endParaRPr>
          </a:p>
          <a:p>
            <a:endParaRPr lang="en-US" sz="1000">
              <a:latin typeface="Roboto"/>
              <a:ea typeface="Roboto"/>
              <a:cs typeface="Roboto"/>
            </a:endParaRPr>
          </a:p>
          <a:p>
            <a:r>
              <a:rPr lang="en-US" sz="1000">
                <a:latin typeface="Roboto"/>
                <a:ea typeface="Roboto"/>
                <a:cs typeface="Roboto"/>
              </a:rPr>
              <a:t>[DISTRIBUTE JOB CORPS JOURNEY FLIER]</a:t>
            </a:r>
            <a:endParaRPr lang="en-US" sz="1000"/>
          </a:p>
        </p:txBody>
      </p:sp>
      <p:sp>
        <p:nvSpPr>
          <p:cNvPr id="4" name="Slide Number Placeholder 3"/>
          <p:cNvSpPr>
            <a:spLocks noGrp="1"/>
          </p:cNvSpPr>
          <p:nvPr>
            <p:ph type="sldNum" sz="quarter" idx="5"/>
          </p:nvPr>
        </p:nvSpPr>
        <p:spPr/>
        <p:txBody>
          <a:bodyPr/>
          <a:lstStyle/>
          <a:p>
            <a:fld id="{057443F4-4E49-064D-9652-E474812C965A}" type="slidenum">
              <a:rPr lang="en-US" smtClean="0"/>
              <a:t>8</a:t>
            </a:fld>
            <a:endParaRPr lang="en-US"/>
          </a:p>
        </p:txBody>
      </p:sp>
    </p:spTree>
    <p:extLst>
      <p:ext uri="{BB962C8B-B14F-4D97-AF65-F5344CB8AC3E}">
        <p14:creationId xmlns:p14="http://schemas.microsoft.com/office/powerpoint/2010/main" val="3384427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latin typeface="Roboto" panose="02000000000000000000" pitchFamily="2" charset="0"/>
                <a:ea typeface="Roboto" panose="02000000000000000000" pitchFamily="2" charset="0"/>
                <a:cs typeface="Roboto" panose="02000000000000000000" pitchFamily="2" charset="0"/>
              </a:rPr>
              <a:t>Job Corps is an open-enrollment program, meaning that you can start the application process at any time. You don’t need to wait until an official semester or school year begins. In fact, at the end of this presentation, I’ll be available to start the process with anyone who is interested. </a:t>
            </a:r>
          </a:p>
          <a:p>
            <a:endParaRPr lang="en-US" sz="900">
              <a:latin typeface="Roboto" panose="02000000000000000000" pitchFamily="2" charset="0"/>
              <a:ea typeface="Roboto" panose="02000000000000000000" pitchFamily="2" charset="0"/>
              <a:cs typeface="Roboto" panose="02000000000000000000" pitchFamily="2" charset="0"/>
            </a:endParaRPr>
          </a:p>
          <a:p>
            <a:r>
              <a:rPr lang="en-US" sz="900">
                <a:latin typeface="Roboto" panose="02000000000000000000" pitchFamily="2" charset="0"/>
                <a:ea typeface="Roboto" panose="02000000000000000000" pitchFamily="2" charset="0"/>
                <a:cs typeface="Roboto" panose="02000000000000000000" pitchFamily="2" charset="0"/>
              </a:rPr>
              <a:t>To start, we’ll work together to fill out a general interest form called the </a:t>
            </a:r>
            <a:r>
              <a:rPr lang="en-US" sz="900" err="1">
                <a:latin typeface="Roboto" panose="02000000000000000000" pitchFamily="2" charset="0"/>
                <a:ea typeface="Roboto" panose="02000000000000000000" pitchFamily="2" charset="0"/>
                <a:cs typeface="Roboto" panose="02000000000000000000" pitchFamily="2" charset="0"/>
              </a:rPr>
              <a:t>MyJobCorps</a:t>
            </a:r>
            <a:r>
              <a:rPr lang="en-US" sz="900">
                <a:latin typeface="Roboto" panose="02000000000000000000" pitchFamily="2" charset="0"/>
                <a:ea typeface="Roboto" panose="02000000000000000000" pitchFamily="2" charset="0"/>
                <a:cs typeface="Roboto" panose="02000000000000000000" pitchFamily="2" charset="0"/>
              </a:rPr>
              <a:t> Express Interest Tool. Some of you may already have completed this ... that’s great! You’re one step closer to formally applying to the program. For those who haven’t completed it yet, you may be asking, “What is it?” It’s your way of saying, “Hey, I’m interested in Job Corps.” It’ll ask some basic questions, but it’s not the formal application to Job Corps. Expressing your interest basically allows Job Corps (and me) to get some general information about you so we can start talking about your eligibility, your interests, goals and why you want to apply to Job Corps. </a:t>
            </a:r>
          </a:p>
          <a:p>
            <a:endParaRPr lang="en-US" sz="900">
              <a:latin typeface="Roboto" panose="02000000000000000000" pitchFamily="2" charset="0"/>
              <a:ea typeface="Roboto" panose="02000000000000000000" pitchFamily="2" charset="0"/>
              <a:cs typeface="Roboto" panose="02000000000000000000" pitchFamily="2" charset="0"/>
            </a:endParaRPr>
          </a:p>
          <a:p>
            <a:r>
              <a:rPr lang="en-US" sz="900">
                <a:latin typeface="Roboto" panose="02000000000000000000" pitchFamily="2" charset="0"/>
                <a:ea typeface="Roboto" panose="02000000000000000000" pitchFamily="2" charset="0"/>
                <a:cs typeface="Roboto" panose="02000000000000000000" pitchFamily="2" charset="0"/>
              </a:rPr>
              <a:t>This is also the phase of the process where we’ll start exploring what options may work best for you and your interests. </a:t>
            </a:r>
          </a:p>
          <a:p>
            <a:endParaRPr lang="en-US" sz="900">
              <a:latin typeface="Roboto" panose="02000000000000000000" pitchFamily="2" charset="0"/>
              <a:ea typeface="Roboto" panose="02000000000000000000" pitchFamily="2" charset="0"/>
              <a:cs typeface="Roboto" panose="02000000000000000000" pitchFamily="2" charset="0"/>
            </a:endParaRPr>
          </a:p>
          <a:p>
            <a:r>
              <a:rPr lang="en-US" sz="900">
                <a:latin typeface="Roboto" panose="02000000000000000000" pitchFamily="2" charset="0"/>
                <a:ea typeface="Roboto" panose="02000000000000000000" pitchFamily="2" charset="0"/>
                <a:cs typeface="Roboto" panose="02000000000000000000" pitchFamily="2" charset="0"/>
              </a:rPr>
              <a:t>Once we have some of that basic information, we’ll work together to create your official Job Corps account and start the formal application process. </a:t>
            </a:r>
          </a:p>
          <a:p>
            <a:endParaRPr lang="en-US" sz="900">
              <a:latin typeface="Roboto" panose="02000000000000000000" pitchFamily="2" charset="0"/>
              <a:ea typeface="Roboto" panose="02000000000000000000" pitchFamily="2" charset="0"/>
              <a:cs typeface="Roboto" panose="02000000000000000000" pitchFamily="2" charset="0"/>
            </a:endParaRPr>
          </a:p>
          <a:p>
            <a:r>
              <a:rPr lang="en-US" sz="900">
                <a:latin typeface="Roboto" panose="02000000000000000000" pitchFamily="2" charset="0"/>
                <a:ea typeface="Roboto" panose="02000000000000000000" pitchFamily="2" charset="0"/>
                <a:cs typeface="Roboto" panose="02000000000000000000" pitchFamily="2" charset="0"/>
              </a:rPr>
              <a:t>Applying to Job Corps is a detailed process because we want to make sure we’re committing to your success just as much as you’re committing to the program. You’ll be asked to provide several documents, like health records and school transcripts. Don’t worry—I’m here to help you, to answer your questions, and make sure you have everything you need to apply successfully. </a:t>
            </a:r>
          </a:p>
          <a:p>
            <a:endParaRPr lang="en-US" sz="900">
              <a:latin typeface="Roboto" panose="02000000000000000000" pitchFamily="2" charset="0"/>
              <a:ea typeface="Roboto" panose="02000000000000000000" pitchFamily="2" charset="0"/>
              <a:cs typeface="Roboto" panose="02000000000000000000" pitchFamily="2" charset="0"/>
            </a:endParaRPr>
          </a:p>
          <a:p>
            <a:r>
              <a:rPr lang="en-US" sz="900">
                <a:latin typeface="Roboto" panose="02000000000000000000" pitchFamily="2" charset="0"/>
                <a:ea typeface="Roboto" panose="02000000000000000000" pitchFamily="2" charset="0"/>
                <a:cs typeface="Roboto" panose="02000000000000000000" pitchFamily="2" charset="0"/>
              </a:rPr>
              <a:t>After you submit your application, we’ll work together to track your application status. </a:t>
            </a:r>
            <a:endParaRPr lang="en-US" sz="900"/>
          </a:p>
        </p:txBody>
      </p:sp>
      <p:sp>
        <p:nvSpPr>
          <p:cNvPr id="4" name="Slide Number Placeholder 3"/>
          <p:cNvSpPr>
            <a:spLocks noGrp="1"/>
          </p:cNvSpPr>
          <p:nvPr>
            <p:ph type="sldNum" sz="quarter" idx="5"/>
          </p:nvPr>
        </p:nvSpPr>
        <p:spPr/>
        <p:txBody>
          <a:bodyPr/>
          <a:lstStyle/>
          <a:p>
            <a:fld id="{057443F4-4E49-064D-9652-E474812C965A}" type="slidenum">
              <a:rPr lang="en-US" smtClean="0"/>
              <a:t>9</a:t>
            </a:fld>
            <a:endParaRPr lang="en-US"/>
          </a:p>
        </p:txBody>
      </p:sp>
    </p:spTree>
    <p:extLst>
      <p:ext uri="{BB962C8B-B14F-4D97-AF65-F5344CB8AC3E}">
        <p14:creationId xmlns:p14="http://schemas.microsoft.com/office/powerpoint/2010/main" val="804275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E5B061-ABF6-7762-E0A9-110668B61694}"/>
              </a:ext>
            </a:extLst>
          </p:cNvPr>
          <p:cNvSpPr/>
          <p:nvPr userDrawn="1"/>
        </p:nvSpPr>
        <p:spPr>
          <a:xfrm>
            <a:off x="0" y="0"/>
            <a:ext cx="12192000" cy="6858000"/>
          </a:xfrm>
          <a:prstGeom prst="rect">
            <a:avLst/>
          </a:prstGeom>
          <a:solidFill>
            <a:srgbClr val="3B29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Light" panose="02000000000000000000" pitchFamily="2" charset="0"/>
            </a:endParaRPr>
          </a:p>
        </p:txBody>
      </p:sp>
      <p:sp>
        <p:nvSpPr>
          <p:cNvPr id="2" name="Title 1">
            <a:extLst>
              <a:ext uri="{FF2B5EF4-FFF2-40B4-BE49-F238E27FC236}">
                <a16:creationId xmlns:a16="http://schemas.microsoft.com/office/drawing/2014/main" id="{98EC3D58-FFEB-81F8-DBB2-C1C3EABB81C7}"/>
              </a:ext>
            </a:extLst>
          </p:cNvPr>
          <p:cNvSpPr>
            <a:spLocks noGrp="1"/>
          </p:cNvSpPr>
          <p:nvPr>
            <p:ph type="ctrTitle" hasCustomPrompt="1"/>
          </p:nvPr>
        </p:nvSpPr>
        <p:spPr>
          <a:xfrm>
            <a:off x="1524000" y="1542658"/>
            <a:ext cx="9144000" cy="1828800"/>
          </a:xfrm>
        </p:spPr>
        <p:txBody>
          <a:bodyPr anchor="b">
            <a:noAutofit/>
          </a:bodyPr>
          <a:lstStyle>
            <a:lvl1pPr algn="ctr">
              <a:defRPr sz="5000" b="0" i="0">
                <a:solidFill>
                  <a:schemeClr val="bg1"/>
                </a:solidFill>
                <a:latin typeface="Roboto Condensed" panose="02000000000000000000" pitchFamily="2" charset="0"/>
              </a:defRPr>
            </a:lvl1pPr>
          </a:lstStyle>
          <a:p>
            <a:r>
              <a:rPr lang="en-US"/>
              <a:t>CLICK TO EDIT MASTER TITLE</a:t>
            </a:r>
          </a:p>
        </p:txBody>
      </p:sp>
      <p:sp>
        <p:nvSpPr>
          <p:cNvPr id="3" name="Subtitle 2">
            <a:extLst>
              <a:ext uri="{FF2B5EF4-FFF2-40B4-BE49-F238E27FC236}">
                <a16:creationId xmlns:a16="http://schemas.microsoft.com/office/drawing/2014/main" id="{BBA3BE1E-3EC0-56C8-DDEE-6560535CE3C3}"/>
              </a:ext>
            </a:extLst>
          </p:cNvPr>
          <p:cNvSpPr>
            <a:spLocks noGrp="1"/>
          </p:cNvSpPr>
          <p:nvPr>
            <p:ph type="subTitle" idx="1"/>
          </p:nvPr>
        </p:nvSpPr>
        <p:spPr>
          <a:xfrm>
            <a:off x="1524000" y="3486543"/>
            <a:ext cx="9144000" cy="182880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0" name="Group 9">
            <a:extLst>
              <a:ext uri="{FF2B5EF4-FFF2-40B4-BE49-F238E27FC236}">
                <a16:creationId xmlns:a16="http://schemas.microsoft.com/office/drawing/2014/main" id="{69939670-3BFD-08A3-FF9C-395963A347CA}"/>
              </a:ext>
            </a:extLst>
          </p:cNvPr>
          <p:cNvGrpSpPr/>
          <p:nvPr userDrawn="1"/>
        </p:nvGrpSpPr>
        <p:grpSpPr>
          <a:xfrm>
            <a:off x="0" y="6234026"/>
            <a:ext cx="12192000" cy="623974"/>
            <a:chOff x="0" y="6234026"/>
            <a:chExt cx="12192000" cy="623974"/>
          </a:xfrm>
        </p:grpSpPr>
        <p:sp>
          <p:nvSpPr>
            <p:cNvPr id="11" name="Rectangle 10">
              <a:extLst>
                <a:ext uri="{FF2B5EF4-FFF2-40B4-BE49-F238E27FC236}">
                  <a16:creationId xmlns:a16="http://schemas.microsoft.com/office/drawing/2014/main" id="{71DFC1A9-6DAF-8E81-53A4-A3E891D1C906}"/>
                </a:ext>
              </a:extLst>
            </p:cNvPr>
            <p:cNvSpPr/>
            <p:nvPr/>
          </p:nvSpPr>
          <p:spPr>
            <a:xfrm>
              <a:off x="0" y="6400800"/>
              <a:ext cx="12192000" cy="457200"/>
            </a:xfrm>
            <a:prstGeom prst="rect">
              <a:avLst/>
            </a:prstGeom>
            <a:solidFill>
              <a:srgbClr val="D22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Light" panose="02000000000000000000" pitchFamily="2" charset="0"/>
              </a:endParaRPr>
            </a:p>
          </p:txBody>
        </p:sp>
        <p:pic>
          <p:nvPicPr>
            <p:cNvPr id="13" name="Picture 12">
              <a:extLst>
                <a:ext uri="{FF2B5EF4-FFF2-40B4-BE49-F238E27FC236}">
                  <a16:creationId xmlns:a16="http://schemas.microsoft.com/office/drawing/2014/main" id="{B189F1DF-976B-E422-DAF2-3CA1BFBD5F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34025" y="6234026"/>
              <a:ext cx="500775" cy="569430"/>
            </a:xfrm>
            <a:prstGeom prst="rect">
              <a:avLst/>
            </a:prstGeom>
          </p:spPr>
        </p:pic>
      </p:grpSp>
    </p:spTree>
    <p:extLst>
      <p:ext uri="{BB962C8B-B14F-4D97-AF65-F5344CB8AC3E}">
        <p14:creationId xmlns:p14="http://schemas.microsoft.com/office/powerpoint/2010/main" val="1758339691"/>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3F16E9-A56C-0353-B336-6580F808DBD2}"/>
              </a:ext>
            </a:extLst>
          </p:cNvPr>
          <p:cNvSpPr/>
          <p:nvPr userDrawn="1"/>
        </p:nvSpPr>
        <p:spPr>
          <a:xfrm>
            <a:off x="0" y="0"/>
            <a:ext cx="4876800" cy="6858000"/>
          </a:xfrm>
          <a:prstGeom prst="rect">
            <a:avLst/>
          </a:prstGeom>
          <a:solidFill>
            <a:srgbClr val="3B29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Light" panose="02000000000000000000" pitchFamily="2" charset="0"/>
            </a:endParaRPr>
          </a:p>
        </p:txBody>
      </p:sp>
      <p:grpSp>
        <p:nvGrpSpPr>
          <p:cNvPr id="3" name="Group 2">
            <a:extLst>
              <a:ext uri="{FF2B5EF4-FFF2-40B4-BE49-F238E27FC236}">
                <a16:creationId xmlns:a16="http://schemas.microsoft.com/office/drawing/2014/main" id="{76B8E484-89F6-A86E-A9FB-30A7E7C1C834}"/>
              </a:ext>
            </a:extLst>
          </p:cNvPr>
          <p:cNvGrpSpPr/>
          <p:nvPr userDrawn="1"/>
        </p:nvGrpSpPr>
        <p:grpSpPr>
          <a:xfrm>
            <a:off x="0" y="6234026"/>
            <a:ext cx="12192000" cy="623974"/>
            <a:chOff x="0" y="6234026"/>
            <a:chExt cx="12192000" cy="623974"/>
          </a:xfrm>
        </p:grpSpPr>
        <p:sp>
          <p:nvSpPr>
            <p:cNvPr id="4" name="Rectangle 3">
              <a:extLst>
                <a:ext uri="{FF2B5EF4-FFF2-40B4-BE49-F238E27FC236}">
                  <a16:creationId xmlns:a16="http://schemas.microsoft.com/office/drawing/2014/main" id="{91722B8C-C0CF-AFED-7910-6B02D243BB90}"/>
                </a:ext>
              </a:extLst>
            </p:cNvPr>
            <p:cNvSpPr/>
            <p:nvPr/>
          </p:nvSpPr>
          <p:spPr>
            <a:xfrm>
              <a:off x="0" y="6400800"/>
              <a:ext cx="12192000" cy="457200"/>
            </a:xfrm>
            <a:prstGeom prst="rect">
              <a:avLst/>
            </a:prstGeom>
            <a:solidFill>
              <a:srgbClr val="D22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Light" panose="02000000000000000000" pitchFamily="2" charset="0"/>
              </a:endParaRPr>
            </a:p>
          </p:txBody>
        </p:sp>
        <p:pic>
          <p:nvPicPr>
            <p:cNvPr id="5" name="Picture 4">
              <a:extLst>
                <a:ext uri="{FF2B5EF4-FFF2-40B4-BE49-F238E27FC236}">
                  <a16:creationId xmlns:a16="http://schemas.microsoft.com/office/drawing/2014/main" id="{D06BDF35-4A9E-2C5B-53B6-4F719B0B0B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34025" y="6234026"/>
              <a:ext cx="500775" cy="569430"/>
            </a:xfrm>
            <a:prstGeom prst="rect">
              <a:avLst/>
            </a:prstGeom>
          </p:spPr>
        </p:pic>
      </p:grpSp>
      <p:sp>
        <p:nvSpPr>
          <p:cNvPr id="11" name="Text Placeholder 5">
            <a:extLst>
              <a:ext uri="{FF2B5EF4-FFF2-40B4-BE49-F238E27FC236}">
                <a16:creationId xmlns:a16="http://schemas.microsoft.com/office/drawing/2014/main" id="{0C58FDFD-E496-5F28-6370-BA870913BAB1}"/>
              </a:ext>
            </a:extLst>
          </p:cNvPr>
          <p:cNvSpPr>
            <a:spLocks noGrp="1"/>
          </p:cNvSpPr>
          <p:nvPr>
            <p:ph type="body" sz="quarter" idx="13" hasCustomPrompt="1"/>
          </p:nvPr>
        </p:nvSpPr>
        <p:spPr>
          <a:xfrm>
            <a:off x="457200" y="772901"/>
            <a:ext cx="3962400" cy="2606675"/>
          </a:xfrm>
        </p:spPr>
        <p:txBody>
          <a:bodyPr anchor="b" anchorCtr="0">
            <a:noAutofit/>
          </a:bodyPr>
          <a:lstStyle>
            <a:lvl1pPr marL="0" indent="0">
              <a:buNone/>
              <a:defRPr sz="4800" b="0" i="0">
                <a:solidFill>
                  <a:schemeClr val="bg1"/>
                </a:solidFill>
                <a:latin typeface="Roboto Condensed" panose="02000000000000000000" pitchFamily="2" charset="0"/>
              </a:defRPr>
            </a:lvl1pPr>
            <a:lvl2pPr>
              <a:defRPr sz="4400"/>
            </a:lvl2pPr>
            <a:lvl3pPr>
              <a:defRPr sz="4400"/>
            </a:lvl3pPr>
            <a:lvl4pPr>
              <a:defRPr sz="4400"/>
            </a:lvl4pPr>
            <a:lvl5pPr>
              <a:defRPr sz="4400"/>
            </a:lvl5pPr>
          </a:lstStyle>
          <a:p>
            <a:pPr lvl="0"/>
            <a:r>
              <a:rPr lang="en-US"/>
              <a:t>CLICK TO EDIT MASTER TEXT</a:t>
            </a:r>
          </a:p>
        </p:txBody>
      </p:sp>
      <p:sp>
        <p:nvSpPr>
          <p:cNvPr id="12" name="Text Placeholder 5">
            <a:extLst>
              <a:ext uri="{FF2B5EF4-FFF2-40B4-BE49-F238E27FC236}">
                <a16:creationId xmlns:a16="http://schemas.microsoft.com/office/drawing/2014/main" id="{230AB3DC-8CA4-0733-8DE7-A806BC24DFDB}"/>
              </a:ext>
            </a:extLst>
          </p:cNvPr>
          <p:cNvSpPr>
            <a:spLocks noGrp="1"/>
          </p:cNvSpPr>
          <p:nvPr>
            <p:ph type="body" sz="quarter" idx="14"/>
          </p:nvPr>
        </p:nvSpPr>
        <p:spPr>
          <a:xfrm>
            <a:off x="457200" y="3485203"/>
            <a:ext cx="3962400" cy="2606675"/>
          </a:xfrm>
        </p:spPr>
        <p:txBody>
          <a:bodyPr anchor="t" anchorCtr="0">
            <a:noAutofit/>
          </a:bodyPr>
          <a:lstStyle>
            <a:lvl1pPr marL="0" indent="0">
              <a:buNone/>
              <a:defRPr sz="1400">
                <a:solidFill>
                  <a:schemeClr val="bg1"/>
                </a:solidFill>
              </a:defRPr>
            </a:lvl1pPr>
            <a:lvl2pPr>
              <a:defRPr sz="4400"/>
            </a:lvl2pPr>
            <a:lvl3pPr>
              <a:defRPr sz="4400"/>
            </a:lvl3pPr>
            <a:lvl4pPr>
              <a:defRPr sz="4400"/>
            </a:lvl4pPr>
            <a:lvl5pPr>
              <a:defRPr sz="4400"/>
            </a:lvl5pPr>
          </a:lstStyle>
          <a:p>
            <a:pPr lvl="0"/>
            <a:r>
              <a:rPr lang="en-US"/>
              <a:t>Click to edit Master text</a:t>
            </a:r>
          </a:p>
        </p:txBody>
      </p:sp>
      <p:sp>
        <p:nvSpPr>
          <p:cNvPr id="13" name="Text Placeholder 2">
            <a:extLst>
              <a:ext uri="{FF2B5EF4-FFF2-40B4-BE49-F238E27FC236}">
                <a16:creationId xmlns:a16="http://schemas.microsoft.com/office/drawing/2014/main" id="{B5B754B0-4EEB-E4E7-24E7-4BE787E33723}"/>
              </a:ext>
            </a:extLst>
          </p:cNvPr>
          <p:cNvSpPr>
            <a:spLocks noGrp="1"/>
          </p:cNvSpPr>
          <p:nvPr>
            <p:ph idx="12"/>
          </p:nvPr>
        </p:nvSpPr>
        <p:spPr>
          <a:xfrm>
            <a:off x="8643551" y="846442"/>
            <a:ext cx="3091249" cy="2520778"/>
          </a:xfrm>
          <a:prstGeom prst="rect">
            <a:avLst/>
          </a:prstGeom>
        </p:spPr>
        <p:txBody>
          <a:bodyPr vert="horz" lIns="0" tIns="0" rIns="0" bIns="0" rtlCol="0" anchor="t" anchorCtr="0">
            <a:normAutofit/>
          </a:bodyPr>
          <a:lstStyle>
            <a:lvl1pPr>
              <a:defRPr sz="1600"/>
            </a:lvl1pPr>
            <a:lvl2pPr>
              <a:defRPr sz="1400"/>
            </a:lvl2pPr>
            <a:lvl3pPr>
              <a:defRPr sz="1200"/>
            </a:lvl3pPr>
            <a:lvl4pPr>
              <a:defRPr sz="10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a:extLst>
              <a:ext uri="{FF2B5EF4-FFF2-40B4-BE49-F238E27FC236}">
                <a16:creationId xmlns:a16="http://schemas.microsoft.com/office/drawing/2014/main" id="{335AADBF-D95B-CA13-E1B7-D3847EEC1FAF}"/>
              </a:ext>
            </a:extLst>
          </p:cNvPr>
          <p:cNvSpPr>
            <a:spLocks noGrp="1"/>
          </p:cNvSpPr>
          <p:nvPr>
            <p:ph idx="16"/>
          </p:nvPr>
        </p:nvSpPr>
        <p:spPr>
          <a:xfrm>
            <a:off x="8643551" y="3490780"/>
            <a:ext cx="3091249" cy="2520778"/>
          </a:xfrm>
          <a:prstGeom prst="rect">
            <a:avLst/>
          </a:prstGeom>
        </p:spPr>
        <p:txBody>
          <a:bodyPr vert="horz" lIns="0" tIns="0" rIns="0" bIns="0" rtlCol="0" anchor="t" anchorCtr="0">
            <a:normAutofit/>
          </a:bodyPr>
          <a:lstStyle>
            <a:lvl1pPr>
              <a:defRPr sz="1600"/>
            </a:lvl1pPr>
            <a:lvl2pPr>
              <a:defRPr sz="1400"/>
            </a:lvl2pPr>
            <a:lvl3pPr>
              <a:defRPr sz="1200"/>
            </a:lvl3pPr>
            <a:lvl4pPr>
              <a:defRPr sz="10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9087178E-C2CD-7873-12F6-AE3420741A37}"/>
              </a:ext>
            </a:extLst>
          </p:cNvPr>
          <p:cNvSpPr>
            <a:spLocks noGrp="1"/>
          </p:cNvSpPr>
          <p:nvPr>
            <p:ph idx="17"/>
          </p:nvPr>
        </p:nvSpPr>
        <p:spPr>
          <a:xfrm>
            <a:off x="5335028" y="846442"/>
            <a:ext cx="3091249" cy="2520778"/>
          </a:xfrm>
          <a:prstGeom prst="rect">
            <a:avLst/>
          </a:prstGeom>
        </p:spPr>
        <p:txBody>
          <a:bodyPr vert="horz" lIns="0" tIns="0" rIns="0" bIns="0" rtlCol="0" anchor="t" anchorCtr="0">
            <a:normAutofit/>
          </a:bodyPr>
          <a:lstStyle>
            <a:lvl1pPr>
              <a:defRPr sz="1600"/>
            </a:lvl1pPr>
            <a:lvl2pPr>
              <a:defRPr sz="1400"/>
            </a:lvl2pPr>
            <a:lvl3pPr>
              <a:defRPr sz="1200"/>
            </a:lvl3pPr>
            <a:lvl4pPr>
              <a:defRPr sz="10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A627BEDA-E715-C8F6-87BB-60ADAAEB039A}"/>
              </a:ext>
            </a:extLst>
          </p:cNvPr>
          <p:cNvSpPr>
            <a:spLocks noGrp="1"/>
          </p:cNvSpPr>
          <p:nvPr>
            <p:ph idx="18"/>
          </p:nvPr>
        </p:nvSpPr>
        <p:spPr>
          <a:xfrm>
            <a:off x="5335028" y="3490780"/>
            <a:ext cx="3091249" cy="2520778"/>
          </a:xfrm>
          <a:prstGeom prst="rect">
            <a:avLst/>
          </a:prstGeom>
        </p:spPr>
        <p:txBody>
          <a:bodyPr vert="horz" lIns="0" tIns="0" rIns="0" bIns="0" rtlCol="0" anchor="t" anchorCtr="0">
            <a:normAutofit/>
          </a:bodyPr>
          <a:lstStyle>
            <a:lvl1pPr>
              <a:defRPr sz="1600"/>
            </a:lvl1pPr>
            <a:lvl2pPr>
              <a:defRPr sz="1400"/>
            </a:lvl2pPr>
            <a:lvl3pPr>
              <a:defRPr sz="1200"/>
            </a:lvl3pPr>
            <a:lvl4pPr>
              <a:defRPr sz="10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1D1A7691-9AFF-F127-1DBB-C599C7ADBD0D}"/>
              </a:ext>
            </a:extLst>
          </p:cNvPr>
          <p:cNvSpPr>
            <a:spLocks noGrp="1"/>
          </p:cNvSpPr>
          <p:nvPr>
            <p:ph type="body" sz="quarter" idx="19" hasCustomPrompt="1"/>
          </p:nvPr>
        </p:nvSpPr>
        <p:spPr>
          <a:xfrm>
            <a:off x="6553200" y="232241"/>
            <a:ext cx="5181600" cy="228600"/>
          </a:xfrm>
        </p:spPr>
        <p:txBody>
          <a:bodyPr anchor="t" anchorCtr="0">
            <a:normAutofit/>
          </a:bodyPr>
          <a:lstStyle>
            <a:lvl1pPr marL="0" indent="0" algn="r">
              <a:buNone/>
              <a:defRPr sz="2000" b="0" i="0">
                <a:solidFill>
                  <a:srgbClr val="3B297D"/>
                </a:solidFill>
                <a:latin typeface="Roboto Condensed" panose="02000000000000000000" pitchFamily="2" charset="0"/>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a:t>
            </a:r>
          </a:p>
        </p:txBody>
      </p:sp>
      <p:pic>
        <p:nvPicPr>
          <p:cNvPr id="7" name="Picture 6" descr="A black and white striped logo&#10;&#10;Description automatically generated">
            <a:extLst>
              <a:ext uri="{FF2B5EF4-FFF2-40B4-BE49-F238E27FC236}">
                <a16:creationId xmlns:a16="http://schemas.microsoft.com/office/drawing/2014/main" id="{C1F5856D-2349-2080-9FEB-6D8E929C5B3A}"/>
              </a:ext>
            </a:extLst>
          </p:cNvPr>
          <p:cNvPicPr/>
          <p:nvPr userDrawn="1"/>
        </p:nvPicPr>
        <p:blipFill>
          <a:blip r:embed="rId3" cstate="email">
            <a:alphaModFix amt="10000"/>
            <a:extLst>
              <a:ext uri="{28A0092B-C50C-407E-A947-70E740481C1C}">
                <a14:useLocalDpi xmlns:a14="http://schemas.microsoft.com/office/drawing/2010/main"/>
              </a:ext>
            </a:extLst>
          </a:blip>
          <a:stretch>
            <a:fillRect/>
          </a:stretch>
        </p:blipFill>
        <p:spPr>
          <a:xfrm>
            <a:off x="0" y="456913"/>
            <a:ext cx="872500" cy="1371600"/>
          </a:xfrm>
          <a:prstGeom prst="rect">
            <a:avLst/>
          </a:prstGeom>
        </p:spPr>
      </p:pic>
    </p:spTree>
    <p:extLst>
      <p:ext uri="{BB962C8B-B14F-4D97-AF65-F5344CB8AC3E}">
        <p14:creationId xmlns:p14="http://schemas.microsoft.com/office/powerpoint/2010/main" val="2791084466"/>
      </p:ext>
    </p:extLst>
  </p:cSld>
  <p:clrMapOvr>
    <a:masterClrMapping/>
  </p:clrMapOvr>
  <p:extLst>
    <p:ext uri="{DCECCB84-F9BA-43D5-87BE-67443E8EF086}">
      <p15:sldGuideLst xmlns:p15="http://schemas.microsoft.com/office/powerpoint/2012/main">
        <p15:guide id="2" pos="3840" userDrawn="1">
          <p15:clr>
            <a:srgbClr val="FBAE40"/>
          </p15:clr>
        </p15:guide>
        <p15:guide id="3" pos="22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29E35AE-54C7-A9F4-3209-01436683CC74}"/>
              </a:ext>
            </a:extLst>
          </p:cNvPr>
          <p:cNvSpPr>
            <a:spLocks noGrp="1"/>
          </p:cNvSpPr>
          <p:nvPr>
            <p:ph type="pic" sz="quarter" idx="10"/>
          </p:nvPr>
        </p:nvSpPr>
        <p:spPr>
          <a:xfrm>
            <a:off x="-1" y="0"/>
            <a:ext cx="4876801" cy="6858000"/>
          </a:xfrm>
          <a:solidFill>
            <a:schemeClr val="bg2"/>
          </a:solidFill>
        </p:spPr>
        <p:txBody>
          <a:bodyPr anchor="ctr" anchorCtr="1"/>
          <a:lstStyle>
            <a:lvl1pPr marL="0" indent="0">
              <a:buNone/>
              <a:defRPr/>
            </a:lvl1pPr>
          </a:lstStyle>
          <a:p>
            <a:endParaRPr lang="en-US"/>
          </a:p>
        </p:txBody>
      </p:sp>
      <p:sp>
        <p:nvSpPr>
          <p:cNvPr id="23" name="Text Placeholder 2">
            <a:extLst>
              <a:ext uri="{FF2B5EF4-FFF2-40B4-BE49-F238E27FC236}">
                <a16:creationId xmlns:a16="http://schemas.microsoft.com/office/drawing/2014/main" id="{582DA32F-D7B3-1819-085D-859F562CD85B}"/>
              </a:ext>
            </a:extLst>
          </p:cNvPr>
          <p:cNvSpPr>
            <a:spLocks noGrp="1"/>
          </p:cNvSpPr>
          <p:nvPr>
            <p:ph idx="1" hasCustomPrompt="1"/>
          </p:nvPr>
        </p:nvSpPr>
        <p:spPr>
          <a:xfrm>
            <a:off x="5334000" y="685800"/>
            <a:ext cx="6400800" cy="5486400"/>
          </a:xfrm>
          <a:prstGeom prst="rect">
            <a:avLst/>
          </a:prstGeom>
        </p:spPr>
        <p:txBody>
          <a:bodyPr vert="horz" lIns="0" tIns="0" rIns="0" bIns="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CD21396C-EAAE-5B3B-102D-062303A7DA44}"/>
              </a:ext>
            </a:extLst>
          </p:cNvPr>
          <p:cNvGrpSpPr/>
          <p:nvPr userDrawn="1"/>
        </p:nvGrpSpPr>
        <p:grpSpPr>
          <a:xfrm>
            <a:off x="0" y="6234026"/>
            <a:ext cx="12192000" cy="623974"/>
            <a:chOff x="0" y="6234026"/>
            <a:chExt cx="12192000" cy="623974"/>
          </a:xfrm>
        </p:grpSpPr>
        <p:sp>
          <p:nvSpPr>
            <p:cNvPr id="3" name="Rectangle 2">
              <a:extLst>
                <a:ext uri="{FF2B5EF4-FFF2-40B4-BE49-F238E27FC236}">
                  <a16:creationId xmlns:a16="http://schemas.microsoft.com/office/drawing/2014/main" id="{A91292DB-9CCE-3046-C174-2C02CB410436}"/>
                </a:ext>
              </a:extLst>
            </p:cNvPr>
            <p:cNvSpPr/>
            <p:nvPr/>
          </p:nvSpPr>
          <p:spPr>
            <a:xfrm>
              <a:off x="0" y="6400800"/>
              <a:ext cx="12192000" cy="457200"/>
            </a:xfrm>
            <a:prstGeom prst="rect">
              <a:avLst/>
            </a:prstGeom>
            <a:solidFill>
              <a:srgbClr val="D22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Light" panose="02000000000000000000" pitchFamily="2" charset="0"/>
              </a:endParaRPr>
            </a:p>
          </p:txBody>
        </p:sp>
        <p:pic>
          <p:nvPicPr>
            <p:cNvPr id="5" name="Picture 4">
              <a:extLst>
                <a:ext uri="{FF2B5EF4-FFF2-40B4-BE49-F238E27FC236}">
                  <a16:creationId xmlns:a16="http://schemas.microsoft.com/office/drawing/2014/main" id="{C974A4A0-E746-9352-0AF6-E6B76D5A8F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34025" y="6234026"/>
              <a:ext cx="500775" cy="569430"/>
            </a:xfrm>
            <a:prstGeom prst="rect">
              <a:avLst/>
            </a:prstGeom>
          </p:spPr>
        </p:pic>
      </p:grpSp>
      <p:sp>
        <p:nvSpPr>
          <p:cNvPr id="4" name="Text Placeholder 2">
            <a:extLst>
              <a:ext uri="{FF2B5EF4-FFF2-40B4-BE49-F238E27FC236}">
                <a16:creationId xmlns:a16="http://schemas.microsoft.com/office/drawing/2014/main" id="{D3C7EC6C-4C9A-0E1F-C131-27AEEEF4742C}"/>
              </a:ext>
            </a:extLst>
          </p:cNvPr>
          <p:cNvSpPr>
            <a:spLocks noGrp="1"/>
          </p:cNvSpPr>
          <p:nvPr>
            <p:ph type="body" sz="quarter" idx="14" hasCustomPrompt="1"/>
          </p:nvPr>
        </p:nvSpPr>
        <p:spPr>
          <a:xfrm>
            <a:off x="6553200" y="232241"/>
            <a:ext cx="5181600" cy="228600"/>
          </a:xfrm>
        </p:spPr>
        <p:txBody>
          <a:bodyPr anchor="t" anchorCtr="0">
            <a:normAutofit/>
          </a:bodyPr>
          <a:lstStyle>
            <a:lvl1pPr marL="0" indent="0" algn="r">
              <a:buNone/>
              <a:defRPr sz="2000" b="0" i="0">
                <a:solidFill>
                  <a:srgbClr val="3B297D"/>
                </a:solidFill>
                <a:latin typeface="Roboto Condensed" panose="02000000000000000000" pitchFamily="2" charset="0"/>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a:t>
            </a:r>
          </a:p>
        </p:txBody>
      </p:sp>
    </p:spTree>
    <p:extLst>
      <p:ext uri="{BB962C8B-B14F-4D97-AF65-F5344CB8AC3E}">
        <p14:creationId xmlns:p14="http://schemas.microsoft.com/office/powerpoint/2010/main" val="2975239940"/>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29E35AE-54C7-A9F4-3209-01436683CC74}"/>
              </a:ext>
            </a:extLst>
          </p:cNvPr>
          <p:cNvSpPr>
            <a:spLocks noGrp="1"/>
          </p:cNvSpPr>
          <p:nvPr>
            <p:ph type="pic" sz="quarter" idx="10"/>
          </p:nvPr>
        </p:nvSpPr>
        <p:spPr>
          <a:xfrm>
            <a:off x="457202" y="2187055"/>
            <a:ext cx="4427153" cy="2483889"/>
          </a:xfrm>
          <a:solidFill>
            <a:schemeClr val="bg2"/>
          </a:solidFill>
        </p:spPr>
        <p:txBody>
          <a:bodyPr anchor="ctr" anchorCtr="1"/>
          <a:lstStyle>
            <a:lvl1pPr marL="0" indent="0">
              <a:buNone/>
              <a:defRPr/>
            </a:lvl1pPr>
          </a:lstStyle>
          <a:p>
            <a:endParaRPr lang="en-US"/>
          </a:p>
        </p:txBody>
      </p:sp>
      <p:sp>
        <p:nvSpPr>
          <p:cNvPr id="23" name="Text Placeholder 2">
            <a:extLst>
              <a:ext uri="{FF2B5EF4-FFF2-40B4-BE49-F238E27FC236}">
                <a16:creationId xmlns:a16="http://schemas.microsoft.com/office/drawing/2014/main" id="{582DA32F-D7B3-1819-085D-859F562CD85B}"/>
              </a:ext>
            </a:extLst>
          </p:cNvPr>
          <p:cNvSpPr>
            <a:spLocks noGrp="1"/>
          </p:cNvSpPr>
          <p:nvPr>
            <p:ph idx="1" hasCustomPrompt="1"/>
          </p:nvPr>
        </p:nvSpPr>
        <p:spPr>
          <a:xfrm>
            <a:off x="5334000" y="685800"/>
            <a:ext cx="6400798" cy="5493682"/>
          </a:xfrm>
          <a:prstGeom prst="rect">
            <a:avLst/>
          </a:prstGeom>
        </p:spPr>
        <p:txBody>
          <a:bodyPr vert="horz" lIns="0" tIns="0" rIns="0" bIns="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A38F16B6-7E93-A1E3-0447-52127FADF731}"/>
              </a:ext>
            </a:extLst>
          </p:cNvPr>
          <p:cNvGrpSpPr/>
          <p:nvPr userDrawn="1"/>
        </p:nvGrpSpPr>
        <p:grpSpPr>
          <a:xfrm>
            <a:off x="0" y="6234026"/>
            <a:ext cx="12192000" cy="623974"/>
            <a:chOff x="0" y="6234026"/>
            <a:chExt cx="12192000" cy="623974"/>
          </a:xfrm>
        </p:grpSpPr>
        <p:sp>
          <p:nvSpPr>
            <p:cNvPr id="3" name="Rectangle 2">
              <a:extLst>
                <a:ext uri="{FF2B5EF4-FFF2-40B4-BE49-F238E27FC236}">
                  <a16:creationId xmlns:a16="http://schemas.microsoft.com/office/drawing/2014/main" id="{C62041B8-B368-2AB5-F06E-0C6072626775}"/>
                </a:ext>
              </a:extLst>
            </p:cNvPr>
            <p:cNvSpPr/>
            <p:nvPr/>
          </p:nvSpPr>
          <p:spPr>
            <a:xfrm>
              <a:off x="0" y="6400800"/>
              <a:ext cx="12192000" cy="457200"/>
            </a:xfrm>
            <a:prstGeom prst="rect">
              <a:avLst/>
            </a:prstGeom>
            <a:solidFill>
              <a:srgbClr val="D22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Light" panose="02000000000000000000" pitchFamily="2" charset="0"/>
              </a:endParaRPr>
            </a:p>
          </p:txBody>
        </p:sp>
        <p:pic>
          <p:nvPicPr>
            <p:cNvPr id="5" name="Picture 4">
              <a:extLst>
                <a:ext uri="{FF2B5EF4-FFF2-40B4-BE49-F238E27FC236}">
                  <a16:creationId xmlns:a16="http://schemas.microsoft.com/office/drawing/2014/main" id="{2D301971-5B0A-DE21-6295-DF6073DA0B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34025" y="6234026"/>
              <a:ext cx="500775" cy="569430"/>
            </a:xfrm>
            <a:prstGeom prst="rect">
              <a:avLst/>
            </a:prstGeom>
          </p:spPr>
        </p:pic>
      </p:grpSp>
      <p:sp>
        <p:nvSpPr>
          <p:cNvPr id="6" name="Text Placeholder 2">
            <a:extLst>
              <a:ext uri="{FF2B5EF4-FFF2-40B4-BE49-F238E27FC236}">
                <a16:creationId xmlns:a16="http://schemas.microsoft.com/office/drawing/2014/main" id="{40AD31D3-61E0-A7F7-18B2-DE90CB3564DE}"/>
              </a:ext>
            </a:extLst>
          </p:cNvPr>
          <p:cNvSpPr>
            <a:spLocks noGrp="1"/>
          </p:cNvSpPr>
          <p:nvPr>
            <p:ph type="body" sz="quarter" idx="14" hasCustomPrompt="1"/>
          </p:nvPr>
        </p:nvSpPr>
        <p:spPr>
          <a:xfrm>
            <a:off x="6553200" y="232241"/>
            <a:ext cx="5181600" cy="228600"/>
          </a:xfrm>
        </p:spPr>
        <p:txBody>
          <a:bodyPr anchor="t" anchorCtr="0">
            <a:normAutofit/>
          </a:bodyPr>
          <a:lstStyle>
            <a:lvl1pPr marL="0" indent="0" algn="r">
              <a:buNone/>
              <a:defRPr sz="2000" b="0" i="0">
                <a:solidFill>
                  <a:srgbClr val="3B297D"/>
                </a:solidFill>
                <a:latin typeface="Roboto Condensed" panose="02000000000000000000" pitchFamily="2" charset="0"/>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a:t>
            </a:r>
          </a:p>
        </p:txBody>
      </p:sp>
    </p:spTree>
    <p:extLst>
      <p:ext uri="{BB962C8B-B14F-4D97-AF65-F5344CB8AC3E}">
        <p14:creationId xmlns:p14="http://schemas.microsoft.com/office/powerpoint/2010/main" val="1002105958"/>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80785"/>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E5B061-ABF6-7762-E0A9-110668B61694}"/>
              </a:ext>
            </a:extLst>
          </p:cNvPr>
          <p:cNvSpPr/>
          <p:nvPr userDrawn="1"/>
        </p:nvSpPr>
        <p:spPr>
          <a:xfrm>
            <a:off x="0" y="0"/>
            <a:ext cx="12192000" cy="6858000"/>
          </a:xfrm>
          <a:prstGeom prst="rect">
            <a:avLst/>
          </a:prstGeom>
          <a:solidFill>
            <a:srgbClr val="3B29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Light" panose="02000000000000000000" pitchFamily="2" charset="0"/>
            </a:endParaRPr>
          </a:p>
        </p:txBody>
      </p:sp>
      <p:pic>
        <p:nvPicPr>
          <p:cNvPr id="3" name="Picture 2" descr="A black and white striped logo&#10;&#10;Description automatically generated">
            <a:extLst>
              <a:ext uri="{FF2B5EF4-FFF2-40B4-BE49-F238E27FC236}">
                <a16:creationId xmlns:a16="http://schemas.microsoft.com/office/drawing/2014/main" id="{D81370FB-4483-C42B-5947-459B5B531B75}"/>
              </a:ext>
            </a:extLst>
          </p:cNvPr>
          <p:cNvPicPr>
            <a:picLocks noChangeAspect="1"/>
          </p:cNvPicPr>
          <p:nvPr userDrawn="1"/>
        </p:nvPicPr>
        <p:blipFill>
          <a:blip r:embed="rId2" cstate="email">
            <a:alphaModFix amt="10000"/>
            <a:extLst>
              <a:ext uri="{28A0092B-C50C-407E-A947-70E740481C1C}">
                <a14:useLocalDpi xmlns:a14="http://schemas.microsoft.com/office/drawing/2010/main"/>
              </a:ext>
            </a:extLst>
          </a:blip>
          <a:stretch>
            <a:fillRect/>
          </a:stretch>
        </p:blipFill>
        <p:spPr>
          <a:xfrm>
            <a:off x="5457286" y="2424920"/>
            <a:ext cx="1277428" cy="2008160"/>
          </a:xfrm>
          <a:prstGeom prst="rect">
            <a:avLst/>
          </a:prstGeom>
        </p:spPr>
      </p:pic>
      <p:sp>
        <p:nvSpPr>
          <p:cNvPr id="2" name="Title 1">
            <a:extLst>
              <a:ext uri="{FF2B5EF4-FFF2-40B4-BE49-F238E27FC236}">
                <a16:creationId xmlns:a16="http://schemas.microsoft.com/office/drawing/2014/main" id="{98EC3D58-FFEB-81F8-DBB2-C1C3EABB81C7}"/>
              </a:ext>
            </a:extLst>
          </p:cNvPr>
          <p:cNvSpPr>
            <a:spLocks noGrp="1"/>
          </p:cNvSpPr>
          <p:nvPr>
            <p:ph type="ctrTitle" hasCustomPrompt="1"/>
          </p:nvPr>
        </p:nvSpPr>
        <p:spPr>
          <a:xfrm>
            <a:off x="1524000" y="1769137"/>
            <a:ext cx="9144000" cy="3319726"/>
          </a:xfrm>
        </p:spPr>
        <p:txBody>
          <a:bodyPr anchor="ctr" anchorCtr="0">
            <a:noAutofit/>
          </a:bodyPr>
          <a:lstStyle>
            <a:lvl1pPr algn="ctr">
              <a:defRPr sz="5400" b="0" i="0">
                <a:solidFill>
                  <a:schemeClr val="bg1"/>
                </a:solidFill>
                <a:latin typeface="Roboto Condensed" panose="02000000000000000000" pitchFamily="2" charset="0"/>
              </a:defRPr>
            </a:lvl1pPr>
          </a:lstStyle>
          <a:p>
            <a:r>
              <a:rPr lang="en-US"/>
              <a:t>CLICK TO EDIT MASTER</a:t>
            </a:r>
          </a:p>
        </p:txBody>
      </p:sp>
      <p:grpSp>
        <p:nvGrpSpPr>
          <p:cNvPr id="10" name="Group 9">
            <a:extLst>
              <a:ext uri="{FF2B5EF4-FFF2-40B4-BE49-F238E27FC236}">
                <a16:creationId xmlns:a16="http://schemas.microsoft.com/office/drawing/2014/main" id="{69939670-3BFD-08A3-FF9C-395963A347CA}"/>
              </a:ext>
            </a:extLst>
          </p:cNvPr>
          <p:cNvGrpSpPr/>
          <p:nvPr userDrawn="1"/>
        </p:nvGrpSpPr>
        <p:grpSpPr>
          <a:xfrm>
            <a:off x="0" y="6234026"/>
            <a:ext cx="12192000" cy="623974"/>
            <a:chOff x="0" y="6234026"/>
            <a:chExt cx="12192000" cy="623974"/>
          </a:xfrm>
        </p:grpSpPr>
        <p:sp>
          <p:nvSpPr>
            <p:cNvPr id="11" name="Rectangle 10">
              <a:extLst>
                <a:ext uri="{FF2B5EF4-FFF2-40B4-BE49-F238E27FC236}">
                  <a16:creationId xmlns:a16="http://schemas.microsoft.com/office/drawing/2014/main" id="{71DFC1A9-6DAF-8E81-53A4-A3E891D1C906}"/>
                </a:ext>
              </a:extLst>
            </p:cNvPr>
            <p:cNvSpPr/>
            <p:nvPr/>
          </p:nvSpPr>
          <p:spPr>
            <a:xfrm>
              <a:off x="0" y="6400800"/>
              <a:ext cx="12192000" cy="457200"/>
            </a:xfrm>
            <a:prstGeom prst="rect">
              <a:avLst/>
            </a:prstGeom>
            <a:solidFill>
              <a:srgbClr val="D22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Light" panose="02000000000000000000" pitchFamily="2" charset="0"/>
              </a:endParaRPr>
            </a:p>
          </p:txBody>
        </p:sp>
        <p:pic>
          <p:nvPicPr>
            <p:cNvPr id="13" name="Picture 12">
              <a:extLst>
                <a:ext uri="{FF2B5EF4-FFF2-40B4-BE49-F238E27FC236}">
                  <a16:creationId xmlns:a16="http://schemas.microsoft.com/office/drawing/2014/main" id="{B189F1DF-976B-E422-DAF2-3CA1BFBD5F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34025" y="6234026"/>
              <a:ext cx="500775" cy="569430"/>
            </a:xfrm>
            <a:prstGeom prst="rect">
              <a:avLst/>
            </a:prstGeom>
          </p:spPr>
        </p:pic>
      </p:grpSp>
    </p:spTree>
    <p:extLst>
      <p:ext uri="{BB962C8B-B14F-4D97-AF65-F5344CB8AC3E}">
        <p14:creationId xmlns:p14="http://schemas.microsoft.com/office/powerpoint/2010/main" val="1392955272"/>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6F1E32A-DD97-656F-0034-5B95EA69EC31}"/>
              </a:ext>
            </a:extLst>
          </p:cNvPr>
          <p:cNvSpPr/>
          <p:nvPr userDrawn="1"/>
        </p:nvSpPr>
        <p:spPr>
          <a:xfrm>
            <a:off x="0" y="0"/>
            <a:ext cx="12192000" cy="2286000"/>
          </a:xfrm>
          <a:prstGeom prst="rect">
            <a:avLst/>
          </a:prstGeom>
          <a:solidFill>
            <a:srgbClr val="3B29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Light" panose="02000000000000000000" pitchFamily="2" charset="0"/>
            </a:endParaRPr>
          </a:p>
        </p:txBody>
      </p:sp>
      <p:sp>
        <p:nvSpPr>
          <p:cNvPr id="22" name="Text Placeholder 2">
            <a:extLst>
              <a:ext uri="{FF2B5EF4-FFF2-40B4-BE49-F238E27FC236}">
                <a16:creationId xmlns:a16="http://schemas.microsoft.com/office/drawing/2014/main" id="{73488B8C-7D68-A64B-53F3-001ADDB3ADD9}"/>
              </a:ext>
            </a:extLst>
          </p:cNvPr>
          <p:cNvSpPr>
            <a:spLocks noGrp="1"/>
          </p:cNvSpPr>
          <p:nvPr>
            <p:ph idx="1" hasCustomPrompt="1"/>
          </p:nvPr>
        </p:nvSpPr>
        <p:spPr>
          <a:xfrm>
            <a:off x="457201" y="2506662"/>
            <a:ext cx="3425482" cy="3577615"/>
          </a:xfrm>
          <a:prstGeom prst="rect">
            <a:avLst/>
          </a:prstGeom>
        </p:spPr>
        <p:txBody>
          <a:bodyPr vert="horz" lIns="0" tIns="0" rIns="0" bIns="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78D87A01-2904-8B71-B5F9-795B33BA96C8}"/>
              </a:ext>
            </a:extLst>
          </p:cNvPr>
          <p:cNvSpPr>
            <a:spLocks noGrp="1"/>
          </p:cNvSpPr>
          <p:nvPr>
            <p:ph idx="10" hasCustomPrompt="1"/>
          </p:nvPr>
        </p:nvSpPr>
        <p:spPr>
          <a:xfrm>
            <a:off x="4383259" y="2506662"/>
            <a:ext cx="3425482" cy="3577615"/>
          </a:xfrm>
          <a:prstGeom prst="rect">
            <a:avLst/>
          </a:prstGeom>
        </p:spPr>
        <p:txBody>
          <a:bodyPr vert="horz" lIns="0" tIns="0" rIns="0" bIns="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A9CAD0EF-63CB-06CE-2E1C-7CCE9E2582CE}"/>
              </a:ext>
            </a:extLst>
          </p:cNvPr>
          <p:cNvSpPr>
            <a:spLocks noGrp="1"/>
          </p:cNvSpPr>
          <p:nvPr>
            <p:ph idx="11" hasCustomPrompt="1"/>
          </p:nvPr>
        </p:nvSpPr>
        <p:spPr>
          <a:xfrm>
            <a:off x="8115300" y="2506662"/>
            <a:ext cx="3425482" cy="3577615"/>
          </a:xfrm>
          <a:prstGeom prst="rect">
            <a:avLst/>
          </a:prstGeom>
        </p:spPr>
        <p:txBody>
          <a:bodyPr vert="horz" lIns="0" tIns="0" rIns="0" bIns="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EAB425BF-5085-1837-4011-43BE355E4347}"/>
              </a:ext>
            </a:extLst>
          </p:cNvPr>
          <p:cNvGrpSpPr/>
          <p:nvPr userDrawn="1"/>
        </p:nvGrpSpPr>
        <p:grpSpPr>
          <a:xfrm>
            <a:off x="0" y="6234026"/>
            <a:ext cx="12192000" cy="623974"/>
            <a:chOff x="0" y="6234026"/>
            <a:chExt cx="12192000" cy="623974"/>
          </a:xfrm>
        </p:grpSpPr>
        <p:sp>
          <p:nvSpPr>
            <p:cNvPr id="6" name="Rectangle 5">
              <a:extLst>
                <a:ext uri="{FF2B5EF4-FFF2-40B4-BE49-F238E27FC236}">
                  <a16:creationId xmlns:a16="http://schemas.microsoft.com/office/drawing/2014/main" id="{593DC534-1C6D-BD1A-7A0C-7A9030078098}"/>
                </a:ext>
              </a:extLst>
            </p:cNvPr>
            <p:cNvSpPr/>
            <p:nvPr/>
          </p:nvSpPr>
          <p:spPr>
            <a:xfrm>
              <a:off x="0" y="6400800"/>
              <a:ext cx="12192000" cy="457200"/>
            </a:xfrm>
            <a:prstGeom prst="rect">
              <a:avLst/>
            </a:prstGeom>
            <a:solidFill>
              <a:srgbClr val="D22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Light" panose="02000000000000000000" pitchFamily="2" charset="0"/>
              </a:endParaRPr>
            </a:p>
          </p:txBody>
        </p:sp>
        <p:pic>
          <p:nvPicPr>
            <p:cNvPr id="7" name="Picture 6">
              <a:extLst>
                <a:ext uri="{FF2B5EF4-FFF2-40B4-BE49-F238E27FC236}">
                  <a16:creationId xmlns:a16="http://schemas.microsoft.com/office/drawing/2014/main" id="{131A8B85-8D94-5200-035F-582DEC531E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34025" y="6234026"/>
              <a:ext cx="500775" cy="569430"/>
            </a:xfrm>
            <a:prstGeom prst="rect">
              <a:avLst/>
            </a:prstGeom>
          </p:spPr>
        </p:pic>
      </p:grpSp>
      <p:sp>
        <p:nvSpPr>
          <p:cNvPr id="4" name="Text Placeholder 2">
            <a:extLst>
              <a:ext uri="{FF2B5EF4-FFF2-40B4-BE49-F238E27FC236}">
                <a16:creationId xmlns:a16="http://schemas.microsoft.com/office/drawing/2014/main" id="{750EE3BE-01D9-2A9C-DA2F-321FCD87E79E}"/>
              </a:ext>
            </a:extLst>
          </p:cNvPr>
          <p:cNvSpPr>
            <a:spLocks noGrp="1"/>
          </p:cNvSpPr>
          <p:nvPr>
            <p:ph type="body" sz="quarter" idx="12" hasCustomPrompt="1"/>
          </p:nvPr>
        </p:nvSpPr>
        <p:spPr>
          <a:xfrm>
            <a:off x="457199" y="457200"/>
            <a:ext cx="4419601" cy="1371600"/>
          </a:xfrm>
        </p:spPr>
        <p:txBody>
          <a:bodyPr anchor="ctr" anchorCtr="0">
            <a:noAutofit/>
          </a:bodyPr>
          <a:lstStyle>
            <a:lvl1pPr marL="0" indent="0">
              <a:buNone/>
              <a:defRPr sz="4800" b="0" i="0">
                <a:solidFill>
                  <a:schemeClr val="bg1"/>
                </a:solidFill>
                <a:latin typeface="Roboto Condensed" panose="02000000000000000000" pitchFamily="2" charset="0"/>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a:t>
            </a:r>
          </a:p>
        </p:txBody>
      </p:sp>
      <p:sp>
        <p:nvSpPr>
          <p:cNvPr id="11" name="Text Placeholder 5">
            <a:extLst>
              <a:ext uri="{FF2B5EF4-FFF2-40B4-BE49-F238E27FC236}">
                <a16:creationId xmlns:a16="http://schemas.microsoft.com/office/drawing/2014/main" id="{29F09042-1C07-6073-4B3B-7B422F18CE4C}"/>
              </a:ext>
            </a:extLst>
          </p:cNvPr>
          <p:cNvSpPr>
            <a:spLocks noGrp="1"/>
          </p:cNvSpPr>
          <p:nvPr>
            <p:ph type="body" sz="quarter" idx="14"/>
          </p:nvPr>
        </p:nvSpPr>
        <p:spPr>
          <a:xfrm>
            <a:off x="4876800" y="457201"/>
            <a:ext cx="6857999" cy="1371600"/>
          </a:xfrm>
        </p:spPr>
        <p:txBody>
          <a:bodyPr anchor="ctr" anchorCtr="0">
            <a:noAutofit/>
          </a:bodyPr>
          <a:lstStyle>
            <a:lvl1pPr marL="0" indent="0">
              <a:buNone/>
              <a:defRPr sz="1400">
                <a:solidFill>
                  <a:schemeClr val="bg1"/>
                </a:solidFill>
              </a:defRPr>
            </a:lvl1pPr>
            <a:lvl2pPr>
              <a:defRPr sz="4400"/>
            </a:lvl2pPr>
            <a:lvl3pPr>
              <a:defRPr sz="4400"/>
            </a:lvl3pPr>
            <a:lvl4pPr>
              <a:defRPr sz="4400"/>
            </a:lvl4pPr>
            <a:lvl5pPr>
              <a:defRPr sz="4400"/>
            </a:lvl5pPr>
          </a:lstStyle>
          <a:p>
            <a:pPr lvl="0"/>
            <a:r>
              <a:rPr lang="en-US"/>
              <a:t>Click to edit Master text</a:t>
            </a:r>
          </a:p>
        </p:txBody>
      </p:sp>
      <p:pic>
        <p:nvPicPr>
          <p:cNvPr id="9" name="Picture 8" descr="A black and white striped logo&#10;&#10;Description automatically generated">
            <a:extLst>
              <a:ext uri="{FF2B5EF4-FFF2-40B4-BE49-F238E27FC236}">
                <a16:creationId xmlns:a16="http://schemas.microsoft.com/office/drawing/2014/main" id="{B56BC6AC-F2EA-27BB-E4BC-2C7F6C333487}"/>
              </a:ext>
            </a:extLst>
          </p:cNvPr>
          <p:cNvPicPr/>
          <p:nvPr userDrawn="1"/>
        </p:nvPicPr>
        <p:blipFill>
          <a:blip r:embed="rId3" cstate="email">
            <a:alphaModFix amt="10000"/>
            <a:extLst>
              <a:ext uri="{28A0092B-C50C-407E-A947-70E740481C1C}">
                <a14:useLocalDpi xmlns:a14="http://schemas.microsoft.com/office/drawing/2010/main"/>
              </a:ext>
            </a:extLst>
          </a:blip>
          <a:stretch>
            <a:fillRect/>
          </a:stretch>
        </p:blipFill>
        <p:spPr>
          <a:xfrm>
            <a:off x="11339378" y="456913"/>
            <a:ext cx="872500" cy="1371600"/>
          </a:xfrm>
          <a:prstGeom prst="rect">
            <a:avLst/>
          </a:prstGeom>
        </p:spPr>
      </p:pic>
    </p:spTree>
    <p:extLst>
      <p:ext uri="{BB962C8B-B14F-4D97-AF65-F5344CB8AC3E}">
        <p14:creationId xmlns:p14="http://schemas.microsoft.com/office/powerpoint/2010/main" val="3959130115"/>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2160" userDrawn="1">
          <p15:clr>
            <a:srgbClr val="FBAE40"/>
          </p15:clr>
        </p15:guide>
        <p15:guide id="4" orient="horz" pos="11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6F1E32A-DD97-656F-0034-5B95EA69EC31}"/>
              </a:ext>
            </a:extLst>
          </p:cNvPr>
          <p:cNvSpPr/>
          <p:nvPr userDrawn="1"/>
        </p:nvSpPr>
        <p:spPr>
          <a:xfrm>
            <a:off x="0" y="0"/>
            <a:ext cx="12192000" cy="2286000"/>
          </a:xfrm>
          <a:prstGeom prst="rect">
            <a:avLst/>
          </a:prstGeom>
          <a:solidFill>
            <a:srgbClr val="3B29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Light" panose="02000000000000000000" pitchFamily="2" charset="0"/>
            </a:endParaRPr>
          </a:p>
        </p:txBody>
      </p:sp>
      <p:sp>
        <p:nvSpPr>
          <p:cNvPr id="22" name="Text Placeholder 2">
            <a:extLst>
              <a:ext uri="{FF2B5EF4-FFF2-40B4-BE49-F238E27FC236}">
                <a16:creationId xmlns:a16="http://schemas.microsoft.com/office/drawing/2014/main" id="{73488B8C-7D68-A64B-53F3-001ADDB3ADD9}"/>
              </a:ext>
            </a:extLst>
          </p:cNvPr>
          <p:cNvSpPr>
            <a:spLocks noGrp="1"/>
          </p:cNvSpPr>
          <p:nvPr>
            <p:ph idx="1" hasCustomPrompt="1"/>
          </p:nvPr>
        </p:nvSpPr>
        <p:spPr>
          <a:xfrm>
            <a:off x="457201" y="2506662"/>
            <a:ext cx="3425482" cy="3577615"/>
          </a:xfrm>
          <a:prstGeom prst="rect">
            <a:avLst/>
          </a:prstGeom>
        </p:spPr>
        <p:txBody>
          <a:bodyPr vert="horz" lIns="0" tIns="0" rIns="0" bIns="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78D87A01-2904-8B71-B5F9-795B33BA96C8}"/>
              </a:ext>
            </a:extLst>
          </p:cNvPr>
          <p:cNvSpPr>
            <a:spLocks noGrp="1"/>
          </p:cNvSpPr>
          <p:nvPr>
            <p:ph idx="10" hasCustomPrompt="1"/>
          </p:nvPr>
        </p:nvSpPr>
        <p:spPr>
          <a:xfrm>
            <a:off x="4383259" y="2506662"/>
            <a:ext cx="3425482" cy="3577615"/>
          </a:xfrm>
          <a:prstGeom prst="rect">
            <a:avLst/>
          </a:prstGeom>
        </p:spPr>
        <p:txBody>
          <a:bodyPr vert="horz" lIns="0" tIns="0" rIns="0" bIns="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A9CAD0EF-63CB-06CE-2E1C-7CCE9E2582CE}"/>
              </a:ext>
            </a:extLst>
          </p:cNvPr>
          <p:cNvSpPr>
            <a:spLocks noGrp="1"/>
          </p:cNvSpPr>
          <p:nvPr>
            <p:ph idx="11" hasCustomPrompt="1"/>
          </p:nvPr>
        </p:nvSpPr>
        <p:spPr>
          <a:xfrm>
            <a:off x="8115300" y="2506662"/>
            <a:ext cx="3425482" cy="3577615"/>
          </a:xfrm>
          <a:prstGeom prst="rect">
            <a:avLst/>
          </a:prstGeom>
        </p:spPr>
        <p:txBody>
          <a:bodyPr vert="horz" lIns="0" tIns="0" rIns="0" bIns="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EAB425BF-5085-1837-4011-43BE355E4347}"/>
              </a:ext>
            </a:extLst>
          </p:cNvPr>
          <p:cNvGrpSpPr/>
          <p:nvPr userDrawn="1"/>
        </p:nvGrpSpPr>
        <p:grpSpPr>
          <a:xfrm>
            <a:off x="0" y="6234026"/>
            <a:ext cx="12192000" cy="623974"/>
            <a:chOff x="0" y="6234026"/>
            <a:chExt cx="12192000" cy="623974"/>
          </a:xfrm>
        </p:grpSpPr>
        <p:sp>
          <p:nvSpPr>
            <p:cNvPr id="6" name="Rectangle 5">
              <a:extLst>
                <a:ext uri="{FF2B5EF4-FFF2-40B4-BE49-F238E27FC236}">
                  <a16:creationId xmlns:a16="http://schemas.microsoft.com/office/drawing/2014/main" id="{593DC534-1C6D-BD1A-7A0C-7A9030078098}"/>
                </a:ext>
              </a:extLst>
            </p:cNvPr>
            <p:cNvSpPr/>
            <p:nvPr/>
          </p:nvSpPr>
          <p:spPr>
            <a:xfrm>
              <a:off x="0" y="6400800"/>
              <a:ext cx="12192000" cy="457200"/>
            </a:xfrm>
            <a:prstGeom prst="rect">
              <a:avLst/>
            </a:prstGeom>
            <a:solidFill>
              <a:srgbClr val="D22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Light" panose="02000000000000000000" pitchFamily="2" charset="0"/>
              </a:endParaRPr>
            </a:p>
          </p:txBody>
        </p:sp>
        <p:pic>
          <p:nvPicPr>
            <p:cNvPr id="7" name="Picture 6">
              <a:extLst>
                <a:ext uri="{FF2B5EF4-FFF2-40B4-BE49-F238E27FC236}">
                  <a16:creationId xmlns:a16="http://schemas.microsoft.com/office/drawing/2014/main" id="{131A8B85-8D94-5200-035F-582DEC531E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34025" y="6234026"/>
              <a:ext cx="500775" cy="569430"/>
            </a:xfrm>
            <a:prstGeom prst="rect">
              <a:avLst/>
            </a:prstGeom>
          </p:spPr>
        </p:pic>
      </p:grpSp>
      <p:sp>
        <p:nvSpPr>
          <p:cNvPr id="4" name="Text Placeholder 2">
            <a:extLst>
              <a:ext uri="{FF2B5EF4-FFF2-40B4-BE49-F238E27FC236}">
                <a16:creationId xmlns:a16="http://schemas.microsoft.com/office/drawing/2014/main" id="{750EE3BE-01D9-2A9C-DA2F-321FCD87E79E}"/>
              </a:ext>
            </a:extLst>
          </p:cNvPr>
          <p:cNvSpPr>
            <a:spLocks noGrp="1"/>
          </p:cNvSpPr>
          <p:nvPr>
            <p:ph type="body" sz="quarter" idx="12" hasCustomPrompt="1"/>
          </p:nvPr>
        </p:nvSpPr>
        <p:spPr>
          <a:xfrm>
            <a:off x="457199" y="457200"/>
            <a:ext cx="11277601" cy="1371600"/>
          </a:xfrm>
        </p:spPr>
        <p:txBody>
          <a:bodyPr anchor="ctr" anchorCtr="0">
            <a:normAutofit/>
          </a:bodyPr>
          <a:lstStyle>
            <a:lvl1pPr marL="0" indent="0">
              <a:buNone/>
              <a:defRPr sz="4800" b="0" i="0">
                <a:solidFill>
                  <a:schemeClr val="bg1"/>
                </a:solidFill>
                <a:latin typeface="Roboto Condensed" panose="02000000000000000000" pitchFamily="2" charset="0"/>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a:t>
            </a:r>
          </a:p>
        </p:txBody>
      </p:sp>
      <p:pic>
        <p:nvPicPr>
          <p:cNvPr id="2" name="Picture 1" descr="A black and white striped logo&#10;&#10;Description automatically generated">
            <a:extLst>
              <a:ext uri="{FF2B5EF4-FFF2-40B4-BE49-F238E27FC236}">
                <a16:creationId xmlns:a16="http://schemas.microsoft.com/office/drawing/2014/main" id="{2B6B7663-41A4-BDB4-85BD-DC62FCCFF82D}"/>
              </a:ext>
            </a:extLst>
          </p:cNvPr>
          <p:cNvPicPr/>
          <p:nvPr userDrawn="1"/>
        </p:nvPicPr>
        <p:blipFill>
          <a:blip r:embed="rId3" cstate="email">
            <a:alphaModFix amt="10000"/>
            <a:extLst>
              <a:ext uri="{28A0092B-C50C-407E-A947-70E740481C1C}">
                <a14:useLocalDpi xmlns:a14="http://schemas.microsoft.com/office/drawing/2010/main"/>
              </a:ext>
            </a:extLst>
          </a:blip>
          <a:stretch>
            <a:fillRect/>
          </a:stretch>
        </p:blipFill>
        <p:spPr>
          <a:xfrm>
            <a:off x="11339378" y="456913"/>
            <a:ext cx="872500" cy="1371600"/>
          </a:xfrm>
          <a:prstGeom prst="rect">
            <a:avLst/>
          </a:prstGeom>
        </p:spPr>
      </p:pic>
    </p:spTree>
    <p:extLst>
      <p:ext uri="{BB962C8B-B14F-4D97-AF65-F5344CB8AC3E}">
        <p14:creationId xmlns:p14="http://schemas.microsoft.com/office/powerpoint/2010/main" val="3221597576"/>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2160" userDrawn="1">
          <p15:clr>
            <a:srgbClr val="FBAE40"/>
          </p15:clr>
        </p15:guide>
        <p15:guide id="4" orient="horz" pos="11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6F1E32A-DD97-656F-0034-5B95EA69EC31}"/>
              </a:ext>
            </a:extLst>
          </p:cNvPr>
          <p:cNvSpPr/>
          <p:nvPr userDrawn="1"/>
        </p:nvSpPr>
        <p:spPr>
          <a:xfrm>
            <a:off x="0" y="0"/>
            <a:ext cx="12192000" cy="2286000"/>
          </a:xfrm>
          <a:prstGeom prst="rect">
            <a:avLst/>
          </a:prstGeom>
          <a:solidFill>
            <a:srgbClr val="3B29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Light" panose="02000000000000000000" pitchFamily="2" charset="0"/>
            </a:endParaRPr>
          </a:p>
        </p:txBody>
      </p:sp>
      <p:grpSp>
        <p:nvGrpSpPr>
          <p:cNvPr id="5" name="Group 4">
            <a:extLst>
              <a:ext uri="{FF2B5EF4-FFF2-40B4-BE49-F238E27FC236}">
                <a16:creationId xmlns:a16="http://schemas.microsoft.com/office/drawing/2014/main" id="{EAB425BF-5085-1837-4011-43BE355E4347}"/>
              </a:ext>
            </a:extLst>
          </p:cNvPr>
          <p:cNvGrpSpPr/>
          <p:nvPr userDrawn="1"/>
        </p:nvGrpSpPr>
        <p:grpSpPr>
          <a:xfrm>
            <a:off x="0" y="6234026"/>
            <a:ext cx="12192000" cy="623974"/>
            <a:chOff x="0" y="6234026"/>
            <a:chExt cx="12192000" cy="623974"/>
          </a:xfrm>
        </p:grpSpPr>
        <p:sp>
          <p:nvSpPr>
            <p:cNvPr id="6" name="Rectangle 5">
              <a:extLst>
                <a:ext uri="{FF2B5EF4-FFF2-40B4-BE49-F238E27FC236}">
                  <a16:creationId xmlns:a16="http://schemas.microsoft.com/office/drawing/2014/main" id="{593DC534-1C6D-BD1A-7A0C-7A9030078098}"/>
                </a:ext>
              </a:extLst>
            </p:cNvPr>
            <p:cNvSpPr/>
            <p:nvPr/>
          </p:nvSpPr>
          <p:spPr>
            <a:xfrm>
              <a:off x="0" y="6400800"/>
              <a:ext cx="12192000" cy="457200"/>
            </a:xfrm>
            <a:prstGeom prst="rect">
              <a:avLst/>
            </a:prstGeom>
            <a:solidFill>
              <a:srgbClr val="D22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Light" panose="02000000000000000000" pitchFamily="2" charset="0"/>
              </a:endParaRPr>
            </a:p>
          </p:txBody>
        </p:sp>
        <p:pic>
          <p:nvPicPr>
            <p:cNvPr id="7" name="Picture 6">
              <a:extLst>
                <a:ext uri="{FF2B5EF4-FFF2-40B4-BE49-F238E27FC236}">
                  <a16:creationId xmlns:a16="http://schemas.microsoft.com/office/drawing/2014/main" id="{131A8B85-8D94-5200-035F-582DEC531E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34025" y="6234026"/>
              <a:ext cx="500775" cy="569430"/>
            </a:xfrm>
            <a:prstGeom prst="rect">
              <a:avLst/>
            </a:prstGeom>
          </p:spPr>
        </p:pic>
      </p:grpSp>
      <p:sp>
        <p:nvSpPr>
          <p:cNvPr id="4" name="Text Placeholder 2">
            <a:extLst>
              <a:ext uri="{FF2B5EF4-FFF2-40B4-BE49-F238E27FC236}">
                <a16:creationId xmlns:a16="http://schemas.microsoft.com/office/drawing/2014/main" id="{750EE3BE-01D9-2A9C-DA2F-321FCD87E79E}"/>
              </a:ext>
            </a:extLst>
          </p:cNvPr>
          <p:cNvSpPr>
            <a:spLocks noGrp="1"/>
          </p:cNvSpPr>
          <p:nvPr>
            <p:ph type="body" sz="quarter" idx="12" hasCustomPrompt="1"/>
          </p:nvPr>
        </p:nvSpPr>
        <p:spPr>
          <a:xfrm>
            <a:off x="457200" y="457200"/>
            <a:ext cx="11277600" cy="1371600"/>
          </a:xfrm>
        </p:spPr>
        <p:txBody>
          <a:bodyPr anchor="ctr" anchorCtr="0">
            <a:normAutofit/>
          </a:bodyPr>
          <a:lstStyle>
            <a:lvl1pPr marL="0" indent="0">
              <a:buNone/>
              <a:defRPr sz="4800" b="0" i="0">
                <a:solidFill>
                  <a:schemeClr val="bg1"/>
                </a:solidFill>
                <a:latin typeface="Roboto Condensed" panose="02000000000000000000" pitchFamily="2" charset="0"/>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a:t>
            </a:r>
          </a:p>
        </p:txBody>
      </p:sp>
      <p:sp>
        <p:nvSpPr>
          <p:cNvPr id="2" name="Text Placeholder 2">
            <a:extLst>
              <a:ext uri="{FF2B5EF4-FFF2-40B4-BE49-F238E27FC236}">
                <a16:creationId xmlns:a16="http://schemas.microsoft.com/office/drawing/2014/main" id="{AA927491-C925-9E09-CA1E-8444F14CF16F}"/>
              </a:ext>
            </a:extLst>
          </p:cNvPr>
          <p:cNvSpPr>
            <a:spLocks noGrp="1"/>
          </p:cNvSpPr>
          <p:nvPr>
            <p:ph idx="1"/>
          </p:nvPr>
        </p:nvSpPr>
        <p:spPr>
          <a:xfrm>
            <a:off x="457200" y="2628900"/>
            <a:ext cx="11277600" cy="3543300"/>
          </a:xfrm>
          <a:prstGeom prst="rect">
            <a:avLst/>
          </a:prstGeom>
        </p:spPr>
        <p:txBody>
          <a:bodyPr vert="horz" lIns="0" tIns="0" rIns="0" bIns="0" numCol="1"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A black and white striped logo&#10;&#10;Description automatically generated">
            <a:extLst>
              <a:ext uri="{FF2B5EF4-FFF2-40B4-BE49-F238E27FC236}">
                <a16:creationId xmlns:a16="http://schemas.microsoft.com/office/drawing/2014/main" id="{A70E7225-7127-BC07-F044-E957ABD11929}"/>
              </a:ext>
            </a:extLst>
          </p:cNvPr>
          <p:cNvPicPr/>
          <p:nvPr userDrawn="1"/>
        </p:nvPicPr>
        <p:blipFill>
          <a:blip r:embed="rId3" cstate="email">
            <a:alphaModFix amt="10000"/>
            <a:extLst>
              <a:ext uri="{28A0092B-C50C-407E-A947-70E740481C1C}">
                <a14:useLocalDpi xmlns:a14="http://schemas.microsoft.com/office/drawing/2010/main"/>
              </a:ext>
            </a:extLst>
          </a:blip>
          <a:stretch>
            <a:fillRect/>
          </a:stretch>
        </p:blipFill>
        <p:spPr>
          <a:xfrm>
            <a:off x="11339378" y="456913"/>
            <a:ext cx="872500" cy="1371600"/>
          </a:xfrm>
          <a:prstGeom prst="rect">
            <a:avLst/>
          </a:prstGeom>
        </p:spPr>
      </p:pic>
    </p:spTree>
    <p:extLst>
      <p:ext uri="{BB962C8B-B14F-4D97-AF65-F5344CB8AC3E}">
        <p14:creationId xmlns:p14="http://schemas.microsoft.com/office/powerpoint/2010/main" val="1958377200"/>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2160" userDrawn="1">
          <p15:clr>
            <a:srgbClr val="FBAE40"/>
          </p15:clr>
        </p15:guide>
        <p15:guide id="4" orient="horz" pos="11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6F1E32A-DD97-656F-0034-5B95EA69EC31}"/>
              </a:ext>
            </a:extLst>
          </p:cNvPr>
          <p:cNvSpPr/>
          <p:nvPr userDrawn="1"/>
        </p:nvSpPr>
        <p:spPr>
          <a:xfrm>
            <a:off x="0" y="0"/>
            <a:ext cx="12192000" cy="914400"/>
          </a:xfrm>
          <a:prstGeom prst="rect">
            <a:avLst/>
          </a:prstGeom>
          <a:solidFill>
            <a:srgbClr val="3B29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Light" panose="02000000000000000000" pitchFamily="2" charset="0"/>
            </a:endParaRPr>
          </a:p>
        </p:txBody>
      </p:sp>
      <p:grpSp>
        <p:nvGrpSpPr>
          <p:cNvPr id="5" name="Group 4">
            <a:extLst>
              <a:ext uri="{FF2B5EF4-FFF2-40B4-BE49-F238E27FC236}">
                <a16:creationId xmlns:a16="http://schemas.microsoft.com/office/drawing/2014/main" id="{EAB425BF-5085-1837-4011-43BE355E4347}"/>
              </a:ext>
            </a:extLst>
          </p:cNvPr>
          <p:cNvGrpSpPr/>
          <p:nvPr userDrawn="1"/>
        </p:nvGrpSpPr>
        <p:grpSpPr>
          <a:xfrm>
            <a:off x="0" y="6234026"/>
            <a:ext cx="12192000" cy="623974"/>
            <a:chOff x="0" y="6234026"/>
            <a:chExt cx="12192000" cy="623974"/>
          </a:xfrm>
        </p:grpSpPr>
        <p:sp>
          <p:nvSpPr>
            <p:cNvPr id="6" name="Rectangle 5">
              <a:extLst>
                <a:ext uri="{FF2B5EF4-FFF2-40B4-BE49-F238E27FC236}">
                  <a16:creationId xmlns:a16="http://schemas.microsoft.com/office/drawing/2014/main" id="{593DC534-1C6D-BD1A-7A0C-7A9030078098}"/>
                </a:ext>
              </a:extLst>
            </p:cNvPr>
            <p:cNvSpPr/>
            <p:nvPr/>
          </p:nvSpPr>
          <p:spPr>
            <a:xfrm>
              <a:off x="0" y="6400800"/>
              <a:ext cx="12192000" cy="457200"/>
            </a:xfrm>
            <a:prstGeom prst="rect">
              <a:avLst/>
            </a:prstGeom>
            <a:solidFill>
              <a:srgbClr val="D22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Light" panose="02000000000000000000" pitchFamily="2" charset="0"/>
              </a:endParaRPr>
            </a:p>
          </p:txBody>
        </p:sp>
        <p:pic>
          <p:nvPicPr>
            <p:cNvPr id="7" name="Picture 6">
              <a:extLst>
                <a:ext uri="{FF2B5EF4-FFF2-40B4-BE49-F238E27FC236}">
                  <a16:creationId xmlns:a16="http://schemas.microsoft.com/office/drawing/2014/main" id="{131A8B85-8D94-5200-035F-582DEC531E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34025" y="6234026"/>
              <a:ext cx="500775" cy="569430"/>
            </a:xfrm>
            <a:prstGeom prst="rect">
              <a:avLst/>
            </a:prstGeom>
          </p:spPr>
        </p:pic>
      </p:grpSp>
      <p:sp>
        <p:nvSpPr>
          <p:cNvPr id="2" name="Text Placeholder 2">
            <a:extLst>
              <a:ext uri="{FF2B5EF4-FFF2-40B4-BE49-F238E27FC236}">
                <a16:creationId xmlns:a16="http://schemas.microsoft.com/office/drawing/2014/main" id="{AA927491-C925-9E09-CA1E-8444F14CF16F}"/>
              </a:ext>
            </a:extLst>
          </p:cNvPr>
          <p:cNvSpPr>
            <a:spLocks noGrp="1"/>
          </p:cNvSpPr>
          <p:nvPr>
            <p:ph idx="1"/>
          </p:nvPr>
        </p:nvSpPr>
        <p:spPr>
          <a:xfrm>
            <a:off x="457200" y="1146640"/>
            <a:ext cx="11277600" cy="5025560"/>
          </a:xfrm>
          <a:prstGeom prst="rect">
            <a:avLst/>
          </a:prstGeom>
        </p:spPr>
        <p:txBody>
          <a:bodyPr vert="horz" lIns="0" tIns="0" rIns="0" bIns="0" numCol="1"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B2A253DB-1BCE-C537-3A65-ED3EC0934F2C}"/>
              </a:ext>
            </a:extLst>
          </p:cNvPr>
          <p:cNvSpPr>
            <a:spLocks noGrp="1"/>
          </p:cNvSpPr>
          <p:nvPr>
            <p:ph type="body" sz="quarter" idx="12" hasCustomPrompt="1"/>
          </p:nvPr>
        </p:nvSpPr>
        <p:spPr>
          <a:xfrm>
            <a:off x="457200" y="325318"/>
            <a:ext cx="11277600" cy="453559"/>
          </a:xfrm>
        </p:spPr>
        <p:txBody>
          <a:bodyPr anchor="b" anchorCtr="0">
            <a:normAutofit/>
          </a:bodyPr>
          <a:lstStyle>
            <a:lvl1pPr marL="0" indent="0" algn="l">
              <a:buNone/>
              <a:defRPr sz="2600" b="0" i="0">
                <a:solidFill>
                  <a:schemeClr val="bg1"/>
                </a:solidFill>
                <a:latin typeface="Roboto Condensed" panose="02000000000000000000" pitchFamily="2" charset="0"/>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a:t>
            </a:r>
          </a:p>
        </p:txBody>
      </p:sp>
      <p:pic>
        <p:nvPicPr>
          <p:cNvPr id="3" name="Picture 2" descr="A black and white striped logo&#10;&#10;Description automatically generated">
            <a:extLst>
              <a:ext uri="{FF2B5EF4-FFF2-40B4-BE49-F238E27FC236}">
                <a16:creationId xmlns:a16="http://schemas.microsoft.com/office/drawing/2014/main" id="{1BA4A2B5-0506-D8F1-CF52-342A3BFE743D}"/>
              </a:ext>
            </a:extLst>
          </p:cNvPr>
          <p:cNvPicPr/>
          <p:nvPr userDrawn="1"/>
        </p:nvPicPr>
        <p:blipFill>
          <a:blip r:embed="rId3" cstate="email">
            <a:alphaModFix amt="10000"/>
            <a:extLst>
              <a:ext uri="{28A0092B-C50C-407E-A947-70E740481C1C}">
                <a14:useLocalDpi xmlns:a14="http://schemas.microsoft.com/office/drawing/2010/main"/>
              </a:ext>
            </a:extLst>
          </a:blip>
          <a:stretch>
            <a:fillRect/>
          </a:stretch>
        </p:blipFill>
        <p:spPr>
          <a:xfrm>
            <a:off x="11610333" y="0"/>
            <a:ext cx="581667" cy="914400"/>
          </a:xfrm>
          <a:prstGeom prst="rect">
            <a:avLst/>
          </a:prstGeom>
        </p:spPr>
      </p:pic>
    </p:spTree>
    <p:extLst>
      <p:ext uri="{BB962C8B-B14F-4D97-AF65-F5344CB8AC3E}">
        <p14:creationId xmlns:p14="http://schemas.microsoft.com/office/powerpoint/2010/main" val="2324988056"/>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2160" userDrawn="1">
          <p15:clr>
            <a:srgbClr val="FBAE40"/>
          </p15:clr>
        </p15:guide>
        <p15:guide id="4" orient="horz" pos="1152" userDrawn="1">
          <p15:clr>
            <a:srgbClr val="FBAE40"/>
          </p15:clr>
        </p15:guide>
        <p15:guide id="5" orient="horz" pos="57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AB425BF-5085-1837-4011-43BE355E4347}"/>
              </a:ext>
            </a:extLst>
          </p:cNvPr>
          <p:cNvGrpSpPr/>
          <p:nvPr userDrawn="1"/>
        </p:nvGrpSpPr>
        <p:grpSpPr>
          <a:xfrm>
            <a:off x="0" y="6234026"/>
            <a:ext cx="12192000" cy="623974"/>
            <a:chOff x="0" y="6234026"/>
            <a:chExt cx="12192000" cy="623974"/>
          </a:xfrm>
        </p:grpSpPr>
        <p:sp>
          <p:nvSpPr>
            <p:cNvPr id="6" name="Rectangle 5">
              <a:extLst>
                <a:ext uri="{FF2B5EF4-FFF2-40B4-BE49-F238E27FC236}">
                  <a16:creationId xmlns:a16="http://schemas.microsoft.com/office/drawing/2014/main" id="{593DC534-1C6D-BD1A-7A0C-7A9030078098}"/>
                </a:ext>
              </a:extLst>
            </p:cNvPr>
            <p:cNvSpPr/>
            <p:nvPr/>
          </p:nvSpPr>
          <p:spPr>
            <a:xfrm>
              <a:off x="0" y="6400800"/>
              <a:ext cx="12192000" cy="457200"/>
            </a:xfrm>
            <a:prstGeom prst="rect">
              <a:avLst/>
            </a:prstGeom>
            <a:solidFill>
              <a:srgbClr val="D22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Light" panose="02000000000000000000" pitchFamily="2" charset="0"/>
              </a:endParaRPr>
            </a:p>
          </p:txBody>
        </p:sp>
        <p:pic>
          <p:nvPicPr>
            <p:cNvPr id="7" name="Picture 6">
              <a:extLst>
                <a:ext uri="{FF2B5EF4-FFF2-40B4-BE49-F238E27FC236}">
                  <a16:creationId xmlns:a16="http://schemas.microsoft.com/office/drawing/2014/main" id="{131A8B85-8D94-5200-035F-582DEC531E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34025" y="6234026"/>
              <a:ext cx="500775" cy="569430"/>
            </a:xfrm>
            <a:prstGeom prst="rect">
              <a:avLst/>
            </a:prstGeom>
          </p:spPr>
        </p:pic>
      </p:grpSp>
      <p:sp>
        <p:nvSpPr>
          <p:cNvPr id="2" name="Text Placeholder 2">
            <a:extLst>
              <a:ext uri="{FF2B5EF4-FFF2-40B4-BE49-F238E27FC236}">
                <a16:creationId xmlns:a16="http://schemas.microsoft.com/office/drawing/2014/main" id="{AA927491-C925-9E09-CA1E-8444F14CF16F}"/>
              </a:ext>
            </a:extLst>
          </p:cNvPr>
          <p:cNvSpPr>
            <a:spLocks noGrp="1"/>
          </p:cNvSpPr>
          <p:nvPr>
            <p:ph idx="1"/>
          </p:nvPr>
        </p:nvSpPr>
        <p:spPr>
          <a:xfrm>
            <a:off x="457200" y="1146640"/>
            <a:ext cx="11277600" cy="5025560"/>
          </a:xfrm>
          <a:prstGeom prst="rect">
            <a:avLst/>
          </a:prstGeom>
        </p:spPr>
        <p:txBody>
          <a:bodyPr vert="horz" lIns="0" tIns="0" rIns="0" bIns="0" numCol="1"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B2A253DB-1BCE-C537-3A65-ED3EC0934F2C}"/>
              </a:ext>
            </a:extLst>
          </p:cNvPr>
          <p:cNvSpPr>
            <a:spLocks noGrp="1"/>
          </p:cNvSpPr>
          <p:nvPr>
            <p:ph type="body" sz="quarter" idx="12" hasCustomPrompt="1"/>
          </p:nvPr>
        </p:nvSpPr>
        <p:spPr>
          <a:xfrm>
            <a:off x="457200" y="331496"/>
            <a:ext cx="11277600" cy="453559"/>
          </a:xfrm>
        </p:spPr>
        <p:txBody>
          <a:bodyPr anchor="b" anchorCtr="0">
            <a:normAutofit/>
          </a:bodyPr>
          <a:lstStyle>
            <a:lvl1pPr marL="0" indent="0" algn="l">
              <a:buNone/>
              <a:defRPr sz="2600" b="0" i="0">
                <a:solidFill>
                  <a:srgbClr val="3B297D"/>
                </a:solidFill>
                <a:latin typeface="Roboto Condensed" panose="02000000000000000000" pitchFamily="2" charset="0"/>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0DFD4651-C092-A8B0-4828-C756CAA5226E}"/>
              </a:ext>
            </a:extLst>
          </p:cNvPr>
          <p:cNvPicPr/>
          <p:nvPr userDrawn="1"/>
        </p:nvPicPr>
        <p:blipFill>
          <a:blip r:embed="rId3" cstate="email">
            <a:alphaModFix amt="5000"/>
            <a:extLst>
              <a:ext uri="{28A0092B-C50C-407E-A947-70E740481C1C}">
                <a14:useLocalDpi xmlns:a14="http://schemas.microsoft.com/office/drawing/2010/main"/>
              </a:ext>
            </a:extLst>
          </a:blip>
          <a:stretch>
            <a:fillRect/>
          </a:stretch>
        </p:blipFill>
        <p:spPr>
          <a:xfrm>
            <a:off x="11329255" y="456913"/>
            <a:ext cx="872683" cy="1371887"/>
          </a:xfrm>
          <a:prstGeom prst="rect">
            <a:avLst/>
          </a:prstGeom>
        </p:spPr>
      </p:pic>
    </p:spTree>
    <p:extLst>
      <p:ext uri="{BB962C8B-B14F-4D97-AF65-F5344CB8AC3E}">
        <p14:creationId xmlns:p14="http://schemas.microsoft.com/office/powerpoint/2010/main" val="1760446401"/>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2160" userDrawn="1">
          <p15:clr>
            <a:srgbClr val="FBAE40"/>
          </p15:clr>
        </p15:guide>
        <p15:guide id="4" orient="horz" pos="1152" userDrawn="1">
          <p15:clr>
            <a:srgbClr val="FBAE40"/>
          </p15:clr>
        </p15:guide>
        <p15:guide id="5" orient="horz" pos="57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3F16E9-A56C-0353-B336-6580F808DBD2}"/>
              </a:ext>
            </a:extLst>
          </p:cNvPr>
          <p:cNvSpPr/>
          <p:nvPr userDrawn="1"/>
        </p:nvSpPr>
        <p:spPr>
          <a:xfrm>
            <a:off x="0" y="0"/>
            <a:ext cx="4876800" cy="6858000"/>
          </a:xfrm>
          <a:prstGeom prst="rect">
            <a:avLst/>
          </a:prstGeom>
          <a:solidFill>
            <a:srgbClr val="3B29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Light" panose="02000000000000000000" pitchFamily="2" charset="0"/>
            </a:endParaRPr>
          </a:p>
        </p:txBody>
      </p:sp>
      <p:grpSp>
        <p:nvGrpSpPr>
          <p:cNvPr id="3" name="Group 2">
            <a:extLst>
              <a:ext uri="{FF2B5EF4-FFF2-40B4-BE49-F238E27FC236}">
                <a16:creationId xmlns:a16="http://schemas.microsoft.com/office/drawing/2014/main" id="{76B8E484-89F6-A86E-A9FB-30A7E7C1C834}"/>
              </a:ext>
            </a:extLst>
          </p:cNvPr>
          <p:cNvGrpSpPr/>
          <p:nvPr userDrawn="1"/>
        </p:nvGrpSpPr>
        <p:grpSpPr>
          <a:xfrm>
            <a:off x="0" y="6234026"/>
            <a:ext cx="12192000" cy="623974"/>
            <a:chOff x="0" y="6234026"/>
            <a:chExt cx="12192000" cy="623974"/>
          </a:xfrm>
        </p:grpSpPr>
        <p:sp>
          <p:nvSpPr>
            <p:cNvPr id="4" name="Rectangle 3">
              <a:extLst>
                <a:ext uri="{FF2B5EF4-FFF2-40B4-BE49-F238E27FC236}">
                  <a16:creationId xmlns:a16="http://schemas.microsoft.com/office/drawing/2014/main" id="{91722B8C-C0CF-AFED-7910-6B02D243BB90}"/>
                </a:ext>
              </a:extLst>
            </p:cNvPr>
            <p:cNvSpPr/>
            <p:nvPr/>
          </p:nvSpPr>
          <p:spPr>
            <a:xfrm>
              <a:off x="0" y="6400800"/>
              <a:ext cx="12192000" cy="457200"/>
            </a:xfrm>
            <a:prstGeom prst="rect">
              <a:avLst/>
            </a:prstGeom>
            <a:solidFill>
              <a:srgbClr val="D22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Light" panose="02000000000000000000" pitchFamily="2" charset="0"/>
              </a:endParaRPr>
            </a:p>
          </p:txBody>
        </p:sp>
        <p:pic>
          <p:nvPicPr>
            <p:cNvPr id="5" name="Picture 4">
              <a:extLst>
                <a:ext uri="{FF2B5EF4-FFF2-40B4-BE49-F238E27FC236}">
                  <a16:creationId xmlns:a16="http://schemas.microsoft.com/office/drawing/2014/main" id="{D06BDF35-4A9E-2C5B-53B6-4F719B0B0B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34025" y="6234026"/>
              <a:ext cx="500775" cy="569430"/>
            </a:xfrm>
            <a:prstGeom prst="rect">
              <a:avLst/>
            </a:prstGeom>
          </p:spPr>
        </p:pic>
      </p:grpSp>
      <p:sp>
        <p:nvSpPr>
          <p:cNvPr id="8" name="Text Placeholder 5">
            <a:extLst>
              <a:ext uri="{FF2B5EF4-FFF2-40B4-BE49-F238E27FC236}">
                <a16:creationId xmlns:a16="http://schemas.microsoft.com/office/drawing/2014/main" id="{4C88542F-9C9E-E1F0-9001-327B1CB94991}"/>
              </a:ext>
            </a:extLst>
          </p:cNvPr>
          <p:cNvSpPr>
            <a:spLocks noGrp="1"/>
          </p:cNvSpPr>
          <p:nvPr>
            <p:ph type="body" sz="quarter" idx="10" hasCustomPrompt="1"/>
          </p:nvPr>
        </p:nvSpPr>
        <p:spPr>
          <a:xfrm>
            <a:off x="457199" y="1529451"/>
            <a:ext cx="3962401" cy="3799099"/>
          </a:xfrm>
        </p:spPr>
        <p:txBody>
          <a:bodyPr anchor="ctr" anchorCtr="0">
            <a:noAutofit/>
          </a:bodyPr>
          <a:lstStyle>
            <a:lvl1pPr marL="0" indent="0">
              <a:buNone/>
              <a:defRPr sz="4800" b="0" i="0">
                <a:solidFill>
                  <a:schemeClr val="bg1"/>
                </a:solidFill>
                <a:latin typeface="Roboto Condensed" panose="02000000000000000000" pitchFamily="2" charset="0"/>
              </a:defRPr>
            </a:lvl1pPr>
            <a:lvl2pPr>
              <a:defRPr sz="4400"/>
            </a:lvl2pPr>
            <a:lvl3pPr>
              <a:defRPr sz="4400"/>
            </a:lvl3pPr>
            <a:lvl4pPr>
              <a:defRPr sz="4400"/>
            </a:lvl4pPr>
            <a:lvl5pPr>
              <a:defRPr sz="4400"/>
            </a:lvl5pPr>
          </a:lstStyle>
          <a:p>
            <a:pPr lvl="0"/>
            <a:r>
              <a:rPr lang="en-US"/>
              <a:t>CLICK TO EDIT MASTER TEXT</a:t>
            </a:r>
          </a:p>
        </p:txBody>
      </p:sp>
      <p:sp>
        <p:nvSpPr>
          <p:cNvPr id="6" name="Text Placeholder 2">
            <a:extLst>
              <a:ext uri="{FF2B5EF4-FFF2-40B4-BE49-F238E27FC236}">
                <a16:creationId xmlns:a16="http://schemas.microsoft.com/office/drawing/2014/main" id="{077B1D4A-5AAE-5B46-F01E-02AF23245ECD}"/>
              </a:ext>
            </a:extLst>
          </p:cNvPr>
          <p:cNvSpPr>
            <a:spLocks noGrp="1"/>
          </p:cNvSpPr>
          <p:nvPr>
            <p:ph idx="1" hasCustomPrompt="1"/>
          </p:nvPr>
        </p:nvSpPr>
        <p:spPr>
          <a:xfrm>
            <a:off x="5333999" y="685800"/>
            <a:ext cx="6400801" cy="5493682"/>
          </a:xfrm>
          <a:prstGeom prst="rect">
            <a:avLst/>
          </a:prstGeom>
        </p:spPr>
        <p:txBody>
          <a:bodyPr vert="horz" lIns="0" tIns="0" rIns="0" bIns="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white striped logo&#10;&#10;Description automatically generated">
            <a:extLst>
              <a:ext uri="{FF2B5EF4-FFF2-40B4-BE49-F238E27FC236}">
                <a16:creationId xmlns:a16="http://schemas.microsoft.com/office/drawing/2014/main" id="{1654B710-B781-85BB-0BE7-F5DBED5055D6}"/>
              </a:ext>
            </a:extLst>
          </p:cNvPr>
          <p:cNvPicPr/>
          <p:nvPr userDrawn="1"/>
        </p:nvPicPr>
        <p:blipFill>
          <a:blip r:embed="rId3" cstate="email">
            <a:alphaModFix amt="10000"/>
            <a:extLst>
              <a:ext uri="{28A0092B-C50C-407E-A947-70E740481C1C}">
                <a14:useLocalDpi xmlns:a14="http://schemas.microsoft.com/office/drawing/2010/main"/>
              </a:ext>
            </a:extLst>
          </a:blip>
          <a:stretch>
            <a:fillRect/>
          </a:stretch>
        </p:blipFill>
        <p:spPr>
          <a:xfrm>
            <a:off x="0" y="456913"/>
            <a:ext cx="872500" cy="1371600"/>
          </a:xfrm>
          <a:prstGeom prst="rect">
            <a:avLst/>
          </a:prstGeom>
        </p:spPr>
      </p:pic>
    </p:spTree>
    <p:extLst>
      <p:ext uri="{BB962C8B-B14F-4D97-AF65-F5344CB8AC3E}">
        <p14:creationId xmlns:p14="http://schemas.microsoft.com/office/powerpoint/2010/main" val="1705500682"/>
      </p:ext>
    </p:extLst>
  </p:cSld>
  <p:clrMapOvr>
    <a:masterClrMapping/>
  </p:clrMapOvr>
  <p:extLst>
    <p:ext uri="{DCECCB84-F9BA-43D5-87BE-67443E8EF086}">
      <p15:sldGuideLst xmlns:p15="http://schemas.microsoft.com/office/powerpoint/2012/main">
        <p15:guide id="2" pos="3840" userDrawn="1">
          <p15:clr>
            <a:srgbClr val="FBAE40"/>
          </p15:clr>
        </p15:guide>
        <p15:guide id="3" pos="22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3F16E9-A56C-0353-B336-6580F808DBD2}"/>
              </a:ext>
            </a:extLst>
          </p:cNvPr>
          <p:cNvSpPr/>
          <p:nvPr userDrawn="1"/>
        </p:nvSpPr>
        <p:spPr>
          <a:xfrm>
            <a:off x="0" y="0"/>
            <a:ext cx="4876800" cy="6858000"/>
          </a:xfrm>
          <a:prstGeom prst="rect">
            <a:avLst/>
          </a:prstGeom>
          <a:solidFill>
            <a:srgbClr val="3B29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Light" panose="02000000000000000000" pitchFamily="2" charset="0"/>
            </a:endParaRPr>
          </a:p>
        </p:txBody>
      </p:sp>
      <p:grpSp>
        <p:nvGrpSpPr>
          <p:cNvPr id="3" name="Group 2">
            <a:extLst>
              <a:ext uri="{FF2B5EF4-FFF2-40B4-BE49-F238E27FC236}">
                <a16:creationId xmlns:a16="http://schemas.microsoft.com/office/drawing/2014/main" id="{76B8E484-89F6-A86E-A9FB-30A7E7C1C834}"/>
              </a:ext>
            </a:extLst>
          </p:cNvPr>
          <p:cNvGrpSpPr/>
          <p:nvPr userDrawn="1"/>
        </p:nvGrpSpPr>
        <p:grpSpPr>
          <a:xfrm>
            <a:off x="0" y="6234026"/>
            <a:ext cx="12192000" cy="623974"/>
            <a:chOff x="0" y="6234026"/>
            <a:chExt cx="12192000" cy="623974"/>
          </a:xfrm>
        </p:grpSpPr>
        <p:sp>
          <p:nvSpPr>
            <p:cNvPr id="4" name="Rectangle 3">
              <a:extLst>
                <a:ext uri="{FF2B5EF4-FFF2-40B4-BE49-F238E27FC236}">
                  <a16:creationId xmlns:a16="http://schemas.microsoft.com/office/drawing/2014/main" id="{91722B8C-C0CF-AFED-7910-6B02D243BB90}"/>
                </a:ext>
              </a:extLst>
            </p:cNvPr>
            <p:cNvSpPr/>
            <p:nvPr/>
          </p:nvSpPr>
          <p:spPr>
            <a:xfrm>
              <a:off x="0" y="6400800"/>
              <a:ext cx="12192000" cy="457200"/>
            </a:xfrm>
            <a:prstGeom prst="rect">
              <a:avLst/>
            </a:prstGeom>
            <a:solidFill>
              <a:srgbClr val="D22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Light" panose="02000000000000000000" pitchFamily="2" charset="0"/>
              </a:endParaRPr>
            </a:p>
          </p:txBody>
        </p:sp>
        <p:pic>
          <p:nvPicPr>
            <p:cNvPr id="5" name="Picture 4">
              <a:extLst>
                <a:ext uri="{FF2B5EF4-FFF2-40B4-BE49-F238E27FC236}">
                  <a16:creationId xmlns:a16="http://schemas.microsoft.com/office/drawing/2014/main" id="{D06BDF35-4A9E-2C5B-53B6-4F719B0B0B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34025" y="6234026"/>
              <a:ext cx="500775" cy="569430"/>
            </a:xfrm>
            <a:prstGeom prst="rect">
              <a:avLst/>
            </a:prstGeom>
          </p:spPr>
        </p:pic>
      </p:grpSp>
      <p:sp>
        <p:nvSpPr>
          <p:cNvPr id="8" name="Text Placeholder 5">
            <a:extLst>
              <a:ext uri="{FF2B5EF4-FFF2-40B4-BE49-F238E27FC236}">
                <a16:creationId xmlns:a16="http://schemas.microsoft.com/office/drawing/2014/main" id="{4C88542F-9C9E-E1F0-9001-327B1CB94991}"/>
              </a:ext>
            </a:extLst>
          </p:cNvPr>
          <p:cNvSpPr>
            <a:spLocks noGrp="1"/>
          </p:cNvSpPr>
          <p:nvPr>
            <p:ph type="body" sz="quarter" idx="10" hasCustomPrompt="1"/>
          </p:nvPr>
        </p:nvSpPr>
        <p:spPr>
          <a:xfrm>
            <a:off x="457198" y="1529451"/>
            <a:ext cx="3962401" cy="3799099"/>
          </a:xfrm>
        </p:spPr>
        <p:txBody>
          <a:bodyPr anchor="ctr" anchorCtr="0">
            <a:noAutofit/>
          </a:bodyPr>
          <a:lstStyle>
            <a:lvl1pPr marL="0" indent="0">
              <a:buNone/>
              <a:defRPr sz="4800" b="0" i="0">
                <a:solidFill>
                  <a:schemeClr val="bg1"/>
                </a:solidFill>
                <a:latin typeface="Roboto Condensed" panose="02000000000000000000" pitchFamily="2" charset="0"/>
              </a:defRPr>
            </a:lvl1pPr>
            <a:lvl2pPr>
              <a:defRPr sz="4400"/>
            </a:lvl2pPr>
            <a:lvl3pPr>
              <a:defRPr sz="4400"/>
            </a:lvl3pPr>
            <a:lvl4pPr>
              <a:defRPr sz="4400"/>
            </a:lvl4pPr>
            <a:lvl5pPr>
              <a:defRPr sz="4400"/>
            </a:lvl5pPr>
          </a:lstStyle>
          <a:p>
            <a:pPr lvl="0"/>
            <a:r>
              <a:rPr lang="en-US"/>
              <a:t>CLICK TO EDIT MASTER TEXT</a:t>
            </a:r>
          </a:p>
        </p:txBody>
      </p:sp>
      <p:sp>
        <p:nvSpPr>
          <p:cNvPr id="11" name="Text Placeholder 2">
            <a:extLst>
              <a:ext uri="{FF2B5EF4-FFF2-40B4-BE49-F238E27FC236}">
                <a16:creationId xmlns:a16="http://schemas.microsoft.com/office/drawing/2014/main" id="{C2128118-2FFE-D6C0-BFEF-A8852BE0C763}"/>
              </a:ext>
            </a:extLst>
          </p:cNvPr>
          <p:cNvSpPr>
            <a:spLocks noGrp="1"/>
          </p:cNvSpPr>
          <p:nvPr>
            <p:ph idx="12"/>
          </p:nvPr>
        </p:nvSpPr>
        <p:spPr>
          <a:xfrm>
            <a:off x="8643551" y="846442"/>
            <a:ext cx="3091249" cy="2520778"/>
          </a:xfrm>
          <a:prstGeom prst="rect">
            <a:avLst/>
          </a:prstGeom>
        </p:spPr>
        <p:txBody>
          <a:bodyPr vert="horz" lIns="0" tIns="0" rIns="0" bIns="0" rtlCol="0" anchor="t" anchorCtr="0">
            <a:normAutofit/>
          </a:bodyPr>
          <a:lstStyle>
            <a:lvl1pPr>
              <a:defRPr sz="1600"/>
            </a:lvl1pPr>
            <a:lvl2pPr>
              <a:defRPr sz="1400"/>
            </a:lvl2pPr>
            <a:lvl3pPr>
              <a:defRPr sz="1200"/>
            </a:lvl3pPr>
            <a:lvl4pPr>
              <a:defRPr sz="10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9741A268-BB42-FD57-132B-FD5ADD584A8B}"/>
              </a:ext>
            </a:extLst>
          </p:cNvPr>
          <p:cNvSpPr>
            <a:spLocks noGrp="1"/>
          </p:cNvSpPr>
          <p:nvPr>
            <p:ph idx="13"/>
          </p:nvPr>
        </p:nvSpPr>
        <p:spPr>
          <a:xfrm>
            <a:off x="8643551" y="3490780"/>
            <a:ext cx="3091249" cy="2520778"/>
          </a:xfrm>
          <a:prstGeom prst="rect">
            <a:avLst/>
          </a:prstGeom>
        </p:spPr>
        <p:txBody>
          <a:bodyPr vert="horz" lIns="0" tIns="0" rIns="0" bIns="0" rtlCol="0" anchor="t" anchorCtr="0">
            <a:normAutofit/>
          </a:bodyPr>
          <a:lstStyle>
            <a:lvl1pPr>
              <a:defRPr sz="1600"/>
            </a:lvl1pPr>
            <a:lvl2pPr>
              <a:defRPr sz="1400"/>
            </a:lvl2pPr>
            <a:lvl3pPr>
              <a:defRPr sz="1200"/>
            </a:lvl3pPr>
            <a:lvl4pPr>
              <a:defRPr sz="10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B53BA543-ED5C-008F-6A7B-6D468D4D47B5}"/>
              </a:ext>
            </a:extLst>
          </p:cNvPr>
          <p:cNvSpPr>
            <a:spLocks noGrp="1"/>
          </p:cNvSpPr>
          <p:nvPr>
            <p:ph idx="15"/>
          </p:nvPr>
        </p:nvSpPr>
        <p:spPr>
          <a:xfrm>
            <a:off x="5335028" y="846442"/>
            <a:ext cx="3091249" cy="2520778"/>
          </a:xfrm>
          <a:prstGeom prst="rect">
            <a:avLst/>
          </a:prstGeom>
        </p:spPr>
        <p:txBody>
          <a:bodyPr vert="horz" lIns="0" tIns="0" rIns="0" bIns="0" rtlCol="0" anchor="t" anchorCtr="0">
            <a:normAutofit/>
          </a:bodyPr>
          <a:lstStyle>
            <a:lvl1pPr>
              <a:defRPr sz="1600"/>
            </a:lvl1pPr>
            <a:lvl2pPr>
              <a:defRPr sz="1400"/>
            </a:lvl2pPr>
            <a:lvl3pPr>
              <a:defRPr sz="1200"/>
            </a:lvl3pPr>
            <a:lvl4pPr>
              <a:defRPr sz="10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561B8D75-5636-22CE-AF1C-24B2BF942EA6}"/>
              </a:ext>
            </a:extLst>
          </p:cNvPr>
          <p:cNvSpPr>
            <a:spLocks noGrp="1"/>
          </p:cNvSpPr>
          <p:nvPr>
            <p:ph idx="16"/>
          </p:nvPr>
        </p:nvSpPr>
        <p:spPr>
          <a:xfrm>
            <a:off x="5335028" y="3490780"/>
            <a:ext cx="3091249" cy="2520778"/>
          </a:xfrm>
          <a:prstGeom prst="rect">
            <a:avLst/>
          </a:prstGeom>
        </p:spPr>
        <p:txBody>
          <a:bodyPr vert="horz" lIns="0" tIns="0" rIns="0" bIns="0" rtlCol="0" anchor="t" anchorCtr="0">
            <a:normAutofit/>
          </a:bodyPr>
          <a:lstStyle>
            <a:lvl1pPr>
              <a:defRPr sz="1600"/>
            </a:lvl1pPr>
            <a:lvl2pPr>
              <a:defRPr sz="1400"/>
            </a:lvl2pPr>
            <a:lvl3pPr>
              <a:defRPr sz="1200"/>
            </a:lvl3pPr>
            <a:lvl4pPr>
              <a:defRPr sz="10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9955FFED-EC95-1174-A146-149ACDB00986}"/>
              </a:ext>
            </a:extLst>
          </p:cNvPr>
          <p:cNvSpPr>
            <a:spLocks noGrp="1"/>
          </p:cNvSpPr>
          <p:nvPr>
            <p:ph type="body" sz="quarter" idx="14" hasCustomPrompt="1"/>
          </p:nvPr>
        </p:nvSpPr>
        <p:spPr>
          <a:xfrm>
            <a:off x="6553200" y="232241"/>
            <a:ext cx="5181600" cy="228600"/>
          </a:xfrm>
        </p:spPr>
        <p:txBody>
          <a:bodyPr anchor="t" anchorCtr="0">
            <a:normAutofit/>
          </a:bodyPr>
          <a:lstStyle>
            <a:lvl1pPr marL="0" indent="0" algn="r">
              <a:buNone/>
              <a:defRPr sz="2000" b="0" i="0">
                <a:solidFill>
                  <a:srgbClr val="3B297D"/>
                </a:solidFill>
                <a:latin typeface="Roboto Condensed" panose="02000000000000000000" pitchFamily="2" charset="0"/>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a:t>
            </a:r>
          </a:p>
        </p:txBody>
      </p:sp>
      <p:pic>
        <p:nvPicPr>
          <p:cNvPr id="10" name="Picture 9" descr="A black and white striped logo&#10;&#10;Description automatically generated">
            <a:extLst>
              <a:ext uri="{FF2B5EF4-FFF2-40B4-BE49-F238E27FC236}">
                <a16:creationId xmlns:a16="http://schemas.microsoft.com/office/drawing/2014/main" id="{05FF747A-8C36-3EA9-3697-C1F2F1F11955}"/>
              </a:ext>
            </a:extLst>
          </p:cNvPr>
          <p:cNvPicPr/>
          <p:nvPr userDrawn="1"/>
        </p:nvPicPr>
        <p:blipFill>
          <a:blip r:embed="rId3" cstate="email">
            <a:alphaModFix amt="10000"/>
            <a:extLst>
              <a:ext uri="{28A0092B-C50C-407E-A947-70E740481C1C}">
                <a14:useLocalDpi xmlns:a14="http://schemas.microsoft.com/office/drawing/2010/main"/>
              </a:ext>
            </a:extLst>
          </a:blip>
          <a:stretch>
            <a:fillRect/>
          </a:stretch>
        </p:blipFill>
        <p:spPr>
          <a:xfrm>
            <a:off x="0" y="456913"/>
            <a:ext cx="872500" cy="1371600"/>
          </a:xfrm>
          <a:prstGeom prst="rect">
            <a:avLst/>
          </a:prstGeom>
        </p:spPr>
      </p:pic>
    </p:spTree>
    <p:extLst>
      <p:ext uri="{BB962C8B-B14F-4D97-AF65-F5344CB8AC3E}">
        <p14:creationId xmlns:p14="http://schemas.microsoft.com/office/powerpoint/2010/main" val="1137147746"/>
      </p:ext>
    </p:extLst>
  </p:cSld>
  <p:clrMapOvr>
    <a:masterClrMapping/>
  </p:clrMapOvr>
  <p:extLst>
    <p:ext uri="{DCECCB84-F9BA-43D5-87BE-67443E8EF086}">
      <p15:sldGuideLst xmlns:p15="http://schemas.microsoft.com/office/powerpoint/2012/main">
        <p15:guide id="2" pos="3840" userDrawn="1">
          <p15:clr>
            <a:srgbClr val="FBAE40"/>
          </p15:clr>
        </p15:guide>
        <p15:guide id="3" pos="22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7511AA-6F19-FB30-7B21-F1E51DC4DC3A}"/>
              </a:ext>
            </a:extLst>
          </p:cNvPr>
          <p:cNvSpPr>
            <a:spLocks noGrp="1"/>
          </p:cNvSpPr>
          <p:nvPr>
            <p:ph type="title"/>
          </p:nvPr>
        </p:nvSpPr>
        <p:spPr>
          <a:xfrm>
            <a:off x="838200" y="470633"/>
            <a:ext cx="10515600"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07008A-3E99-D734-787A-3C0AB789DC45}"/>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444BC264-8368-4144-4E7F-E09DC198BFCF}"/>
              </a:ext>
            </a:extLst>
          </p:cNvPr>
          <p:cNvSpPr txBox="1"/>
          <p:nvPr userDrawn="1"/>
        </p:nvSpPr>
        <p:spPr>
          <a:xfrm>
            <a:off x="2483318" y="-991402"/>
            <a:ext cx="184731" cy="369332"/>
          </a:xfrm>
          <a:prstGeom prst="rect">
            <a:avLst/>
          </a:prstGeom>
          <a:noFill/>
        </p:spPr>
        <p:txBody>
          <a:bodyPr wrap="none" rtlCol="0">
            <a:spAutoFit/>
          </a:bodyPr>
          <a:lstStyle/>
          <a:p>
            <a:endParaRPr lang="en-US" b="0" i="0">
              <a:latin typeface="Roboto Light" panose="02000000000000000000" pitchFamily="2" charset="0"/>
            </a:endParaRPr>
          </a:p>
        </p:txBody>
      </p:sp>
    </p:spTree>
    <p:extLst>
      <p:ext uri="{BB962C8B-B14F-4D97-AF65-F5344CB8AC3E}">
        <p14:creationId xmlns:p14="http://schemas.microsoft.com/office/powerpoint/2010/main" val="885328654"/>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9" r:id="rId3"/>
    <p:sldLayoutId id="2147483685" r:id="rId4"/>
    <p:sldLayoutId id="2147483682" r:id="rId5"/>
    <p:sldLayoutId id="2147483683" r:id="rId6"/>
    <p:sldLayoutId id="2147483684" r:id="rId7"/>
    <p:sldLayoutId id="2147483680" r:id="rId8"/>
    <p:sldLayoutId id="2147483677" r:id="rId9"/>
    <p:sldLayoutId id="2147483659" r:id="rId10"/>
    <p:sldLayoutId id="2147483670" r:id="rId11"/>
    <p:sldLayoutId id="2147483668" r:id="rId12"/>
    <p:sldLayoutId id="2147483665" r:id="rId13"/>
  </p:sldLayoutIdLst>
  <p:txStyles>
    <p:titleStyle>
      <a:lvl1pPr algn="l" defTabSz="914400" rtl="0" eaLnBrk="1" latinLnBrk="0" hangingPunct="1">
        <a:lnSpc>
          <a:spcPct val="90000"/>
        </a:lnSpc>
        <a:spcBef>
          <a:spcPct val="0"/>
        </a:spcBef>
        <a:buNone/>
        <a:defRPr sz="4400" b="0" i="0" kern="1200">
          <a:solidFill>
            <a:schemeClr val="tx1"/>
          </a:solidFill>
          <a:latin typeface="Roboto Condensed"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Clr>
          <a:srgbClr val="44B4E2"/>
        </a:buClr>
        <a:buFont typeface="System Font Regular"/>
        <a:buChar char="▸"/>
        <a:defRPr sz="2000" b="0" i="0" kern="1200">
          <a:solidFill>
            <a:schemeClr val="tx1"/>
          </a:solidFill>
          <a:latin typeface="Roboto Light" panose="02000000000000000000" pitchFamily="2" charset="0"/>
          <a:ea typeface="+mn-ea"/>
          <a:cs typeface="+mn-cs"/>
        </a:defRPr>
      </a:lvl1pPr>
      <a:lvl2pPr marL="457200" indent="-228600" algn="l" defTabSz="914400" rtl="0" eaLnBrk="1" latinLnBrk="0" hangingPunct="1">
        <a:lnSpc>
          <a:spcPct val="90000"/>
        </a:lnSpc>
        <a:spcBef>
          <a:spcPts val="500"/>
        </a:spcBef>
        <a:buClr>
          <a:srgbClr val="44B4E2"/>
        </a:buClr>
        <a:buFont typeface="System Font Regular"/>
        <a:buChar char="▸"/>
        <a:defRPr sz="1800" b="0" i="0" kern="1200">
          <a:solidFill>
            <a:schemeClr val="tx1"/>
          </a:solidFill>
          <a:latin typeface="Roboto Light" panose="02000000000000000000" pitchFamily="2" charset="0"/>
          <a:ea typeface="+mn-ea"/>
          <a:cs typeface="+mn-cs"/>
        </a:defRPr>
      </a:lvl2pPr>
      <a:lvl3pPr marL="685800" indent="-228600" algn="l" defTabSz="914400" rtl="0" eaLnBrk="1" latinLnBrk="0" hangingPunct="1">
        <a:lnSpc>
          <a:spcPct val="90000"/>
        </a:lnSpc>
        <a:spcBef>
          <a:spcPts val="500"/>
        </a:spcBef>
        <a:buClr>
          <a:srgbClr val="44B4E2"/>
        </a:buClr>
        <a:buFont typeface="System Font Regular"/>
        <a:buChar char="▸"/>
        <a:defRPr sz="1600" b="0" i="0" kern="1200">
          <a:solidFill>
            <a:schemeClr val="tx1"/>
          </a:solidFill>
          <a:latin typeface="Roboto Light" panose="02000000000000000000" pitchFamily="2" charset="0"/>
          <a:ea typeface="+mn-ea"/>
          <a:cs typeface="+mn-cs"/>
        </a:defRPr>
      </a:lvl3pPr>
      <a:lvl4pPr marL="914400" indent="-228600" algn="l" defTabSz="914400" rtl="0" eaLnBrk="1" latinLnBrk="0" hangingPunct="1">
        <a:lnSpc>
          <a:spcPct val="90000"/>
        </a:lnSpc>
        <a:spcBef>
          <a:spcPts val="500"/>
        </a:spcBef>
        <a:buClr>
          <a:srgbClr val="44B4E2"/>
        </a:buClr>
        <a:buFont typeface="System Font Regular"/>
        <a:buChar char="▸"/>
        <a:defRPr sz="1400" b="0" i="0" kern="1200">
          <a:solidFill>
            <a:schemeClr val="tx1"/>
          </a:solidFill>
          <a:latin typeface="Roboto Light" panose="02000000000000000000" pitchFamily="2" charset="0"/>
          <a:ea typeface="+mn-ea"/>
          <a:cs typeface="+mn-cs"/>
        </a:defRPr>
      </a:lvl4pPr>
      <a:lvl5pPr marL="1143000" indent="-228600" algn="l" defTabSz="914400" rtl="0" eaLnBrk="1" latinLnBrk="0" hangingPunct="1">
        <a:lnSpc>
          <a:spcPct val="90000"/>
        </a:lnSpc>
        <a:spcBef>
          <a:spcPts val="500"/>
        </a:spcBef>
        <a:buClr>
          <a:srgbClr val="44B4E2"/>
        </a:buClr>
        <a:buFont typeface="System Font Regular"/>
        <a:buChar char="▸"/>
        <a:defRPr sz="1200" b="0" i="0" kern="1200">
          <a:solidFill>
            <a:schemeClr val="tx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orient="horz" pos="4032" userDrawn="1">
          <p15:clr>
            <a:srgbClr val="F26B43"/>
          </p15:clr>
        </p15:guide>
        <p15:guide id="3" pos="3840" userDrawn="1">
          <p15:clr>
            <a:srgbClr val="F26B43"/>
          </p15:clr>
        </p15:guide>
        <p15:guide id="4" pos="288" userDrawn="1">
          <p15:clr>
            <a:srgbClr val="F26B43"/>
          </p15:clr>
        </p15:guide>
        <p15:guide id="5" pos="7392" userDrawn="1">
          <p15:clr>
            <a:srgbClr val="F26B43"/>
          </p15:clr>
        </p15:guide>
        <p15:guide id="6" orient="horz" pos="2160" userDrawn="1">
          <p15:clr>
            <a:srgbClr val="F26B43"/>
          </p15:clr>
        </p15:guide>
        <p15:guide id="7" pos="5016" userDrawn="1">
          <p15:clr>
            <a:srgbClr val="F26B43"/>
          </p15:clr>
        </p15:guide>
        <p15:guide id="8" pos="3360" userDrawn="1">
          <p15:clr>
            <a:srgbClr val="F26B43"/>
          </p15:clr>
        </p15:guide>
        <p15:guide id="9" orient="horz" pos="2880" userDrawn="1">
          <p15:clr>
            <a:srgbClr val="F26B43"/>
          </p15:clr>
        </p15:guide>
        <p15:guide id="10" orient="horz" pos="1440" userDrawn="1">
          <p15:clr>
            <a:srgbClr val="F26B43"/>
          </p15:clr>
        </p15:guide>
        <p15:guide id="11" pos="4128" userDrawn="1">
          <p15:clr>
            <a:srgbClr val="F26B43"/>
          </p15:clr>
        </p15:guide>
        <p15:guide id="12" pos="3072" userDrawn="1">
          <p15:clr>
            <a:srgbClr val="F26B43"/>
          </p15:clr>
        </p15:guide>
        <p15:guide id="13" orient="horz" pos="432" userDrawn="1">
          <p15:clr>
            <a:srgbClr val="F26B43"/>
          </p15:clr>
        </p15:guide>
        <p15:guide id="14" orient="horz" pos="3888" userDrawn="1">
          <p15:clr>
            <a:srgbClr val="F26B43"/>
          </p15:clr>
        </p15:guide>
        <p15:guide id="15" pos="27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video" Target="https://www.youtube.com/embed/9J2jZ8pknMM?feature=oembed" TargetMode="External"/><Relationship Id="rId5" Type="http://schemas.openxmlformats.org/officeDocument/2006/relationships/image" Target="../media/image33.pn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video" Target="https://www.youtube.com/embed/1Gbj80wui3g?feature=oembed" TargetMode="External"/><Relationship Id="rId5" Type="http://schemas.openxmlformats.org/officeDocument/2006/relationships/image" Target="../media/image36.jpe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video" Target="https://www.youtube.com/embed/gCQLSu-JNPg?feature=oembed" TargetMode="External"/><Relationship Id="rId5" Type="http://schemas.openxmlformats.org/officeDocument/2006/relationships/image" Target="../media/image38.jpe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hyperlink" Target="mailto:johndoe@jobcorps.gov"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mailto:johndoe@jobcorps.gov"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852E59-AD51-779B-9F57-0EAB9DBD9E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810"/>
          <a:stretch/>
        </p:blipFill>
        <p:spPr>
          <a:xfrm>
            <a:off x="4876800" y="0"/>
            <a:ext cx="7315200" cy="6858000"/>
          </a:xfrm>
          <a:prstGeom prst="rect">
            <a:avLst/>
          </a:prstGeom>
        </p:spPr>
      </p:pic>
      <p:sp>
        <p:nvSpPr>
          <p:cNvPr id="18" name="Rectangle 17">
            <a:extLst>
              <a:ext uri="{FF2B5EF4-FFF2-40B4-BE49-F238E27FC236}">
                <a16:creationId xmlns:a16="http://schemas.microsoft.com/office/drawing/2014/main" id="{8AD29882-31FA-3D60-452C-EA6712DA2AC2}"/>
              </a:ext>
            </a:extLst>
          </p:cNvPr>
          <p:cNvSpPr/>
          <p:nvPr/>
        </p:nvSpPr>
        <p:spPr>
          <a:xfrm>
            <a:off x="0" y="6400800"/>
            <a:ext cx="12192000" cy="457200"/>
          </a:xfrm>
          <a:prstGeom prst="rect">
            <a:avLst/>
          </a:prstGeom>
          <a:solidFill>
            <a:srgbClr val="D22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Light" panose="02000000000000000000" pitchFamily="2" charset="0"/>
            </a:endParaRPr>
          </a:p>
        </p:txBody>
      </p:sp>
      <p:grpSp>
        <p:nvGrpSpPr>
          <p:cNvPr id="4" name="Group 3">
            <a:extLst>
              <a:ext uri="{FF2B5EF4-FFF2-40B4-BE49-F238E27FC236}">
                <a16:creationId xmlns:a16="http://schemas.microsoft.com/office/drawing/2014/main" id="{F3E300B0-9859-FDFE-736E-4F9980BF4D43}"/>
              </a:ext>
            </a:extLst>
          </p:cNvPr>
          <p:cNvGrpSpPr/>
          <p:nvPr/>
        </p:nvGrpSpPr>
        <p:grpSpPr>
          <a:xfrm>
            <a:off x="457199" y="1716381"/>
            <a:ext cx="3857414" cy="3675197"/>
            <a:chOff x="457199" y="1641872"/>
            <a:chExt cx="3857414" cy="3675197"/>
          </a:xfrm>
        </p:grpSpPr>
        <p:sp>
          <p:nvSpPr>
            <p:cNvPr id="20" name="Text Placeholder 5">
              <a:extLst>
                <a:ext uri="{FF2B5EF4-FFF2-40B4-BE49-F238E27FC236}">
                  <a16:creationId xmlns:a16="http://schemas.microsoft.com/office/drawing/2014/main" id="{F9C33C35-D492-3087-11B0-20DE72242F80}"/>
                </a:ext>
              </a:extLst>
            </p:cNvPr>
            <p:cNvSpPr txBox="1">
              <a:spLocks/>
            </p:cNvSpPr>
            <p:nvPr/>
          </p:nvSpPr>
          <p:spPr>
            <a:xfrm>
              <a:off x="457199" y="2380289"/>
              <a:ext cx="3857414" cy="2936780"/>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Clr>
                  <a:srgbClr val="44B4E2"/>
                </a:buClr>
                <a:buFont typeface="System Font Regular"/>
                <a:buNone/>
                <a:defRPr sz="5400" b="0" i="0" kern="1200">
                  <a:solidFill>
                    <a:schemeClr val="bg1"/>
                  </a:solidFill>
                  <a:latin typeface="Roboto Condensed" panose="02000000000000000000" pitchFamily="2" charset="0"/>
                  <a:ea typeface="+mn-ea"/>
                  <a:cs typeface="+mn-cs"/>
                </a:defRPr>
              </a:lvl1pPr>
              <a:lvl2pPr marL="457200" indent="-228600" algn="l" defTabSz="914400" rtl="0" eaLnBrk="1" latinLnBrk="0" hangingPunct="1">
                <a:lnSpc>
                  <a:spcPct val="90000"/>
                </a:lnSpc>
                <a:spcBef>
                  <a:spcPts val="500"/>
                </a:spcBef>
                <a:buClr>
                  <a:srgbClr val="44B4E2"/>
                </a:buClr>
                <a:buFont typeface="System Font Regular"/>
                <a:buChar char="▸"/>
                <a:defRPr sz="4400" b="0" i="0" kern="1200">
                  <a:solidFill>
                    <a:schemeClr val="tx1"/>
                  </a:solidFill>
                  <a:latin typeface="Roboto Light" panose="02000000000000000000" pitchFamily="2" charset="0"/>
                  <a:ea typeface="+mn-ea"/>
                  <a:cs typeface="+mn-cs"/>
                </a:defRPr>
              </a:lvl2pPr>
              <a:lvl3pPr marL="685800" indent="-228600" algn="l" defTabSz="914400" rtl="0" eaLnBrk="1" latinLnBrk="0" hangingPunct="1">
                <a:lnSpc>
                  <a:spcPct val="90000"/>
                </a:lnSpc>
                <a:spcBef>
                  <a:spcPts val="500"/>
                </a:spcBef>
                <a:buClr>
                  <a:srgbClr val="44B4E2"/>
                </a:buClr>
                <a:buFont typeface="System Font Regular"/>
                <a:buChar char="▸"/>
                <a:defRPr sz="4400" b="0" i="0" kern="1200">
                  <a:solidFill>
                    <a:schemeClr val="tx1"/>
                  </a:solidFill>
                  <a:latin typeface="Roboto Light" panose="02000000000000000000" pitchFamily="2" charset="0"/>
                  <a:ea typeface="+mn-ea"/>
                  <a:cs typeface="+mn-cs"/>
                </a:defRPr>
              </a:lvl3pPr>
              <a:lvl4pPr marL="914400" indent="-228600" algn="l" defTabSz="914400" rtl="0" eaLnBrk="1" latinLnBrk="0" hangingPunct="1">
                <a:lnSpc>
                  <a:spcPct val="90000"/>
                </a:lnSpc>
                <a:spcBef>
                  <a:spcPts val="500"/>
                </a:spcBef>
                <a:buClr>
                  <a:srgbClr val="44B4E2"/>
                </a:buClr>
                <a:buFont typeface="System Font Regular"/>
                <a:buChar char="▸"/>
                <a:defRPr sz="4400" b="0" i="0" kern="1200">
                  <a:solidFill>
                    <a:schemeClr val="tx1"/>
                  </a:solidFill>
                  <a:latin typeface="Roboto Light" panose="02000000000000000000" pitchFamily="2" charset="0"/>
                  <a:ea typeface="+mn-ea"/>
                  <a:cs typeface="+mn-cs"/>
                </a:defRPr>
              </a:lvl4pPr>
              <a:lvl5pPr marL="1143000" indent="-228600" algn="l" defTabSz="914400" rtl="0" eaLnBrk="1" latinLnBrk="0" hangingPunct="1">
                <a:lnSpc>
                  <a:spcPct val="90000"/>
                </a:lnSpc>
                <a:spcBef>
                  <a:spcPts val="500"/>
                </a:spcBef>
                <a:buClr>
                  <a:srgbClr val="44B4E2"/>
                </a:buClr>
                <a:buFont typeface="System Font Regular"/>
                <a:buChar char="▸"/>
                <a:defRPr sz="4400" b="0" i="0" kern="1200">
                  <a:solidFill>
                    <a:schemeClr val="tx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a:t>CAREER TRAINING</a:t>
              </a:r>
              <a:br>
                <a:rPr lang="en-US" sz="4800"/>
              </a:br>
              <a:r>
                <a:rPr lang="en-US" sz="4800"/>
                <a:t>THAT WORKS</a:t>
              </a:r>
              <a:br>
                <a:rPr lang="en-US" sz="4800"/>
              </a:br>
              <a:r>
                <a:rPr lang="en-US" sz="4800"/>
                <a:t>FOR YOU.</a:t>
              </a:r>
            </a:p>
          </p:txBody>
        </p:sp>
        <p:pic>
          <p:nvPicPr>
            <p:cNvPr id="29" name="Picture 28">
              <a:extLst>
                <a:ext uri="{FF2B5EF4-FFF2-40B4-BE49-F238E27FC236}">
                  <a16:creationId xmlns:a16="http://schemas.microsoft.com/office/drawing/2014/main" id="{9831D91E-4A9E-C9C8-7B05-0963F0D783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1641872"/>
              <a:ext cx="2963334" cy="722765"/>
            </a:xfrm>
            <a:prstGeom prst="rect">
              <a:avLst/>
            </a:prstGeom>
          </p:spPr>
        </p:pic>
        <p:sp>
          <p:nvSpPr>
            <p:cNvPr id="31" name="Text Placeholder 5">
              <a:extLst>
                <a:ext uri="{FF2B5EF4-FFF2-40B4-BE49-F238E27FC236}">
                  <a16:creationId xmlns:a16="http://schemas.microsoft.com/office/drawing/2014/main" id="{64F14AD9-EB42-4A73-3475-4150BBF27DDC}"/>
                </a:ext>
              </a:extLst>
            </p:cNvPr>
            <p:cNvSpPr txBox="1">
              <a:spLocks/>
            </p:cNvSpPr>
            <p:nvPr/>
          </p:nvSpPr>
          <p:spPr>
            <a:xfrm>
              <a:off x="3454399" y="1678708"/>
              <a:ext cx="247228" cy="721900"/>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Clr>
                  <a:srgbClr val="44B4E2"/>
                </a:buClr>
                <a:buFont typeface="System Font Regular"/>
                <a:buNone/>
                <a:defRPr sz="5400" b="0" i="0" kern="1200">
                  <a:solidFill>
                    <a:schemeClr val="bg1"/>
                  </a:solidFill>
                  <a:latin typeface="Roboto Condensed" panose="02000000000000000000" pitchFamily="2" charset="0"/>
                  <a:ea typeface="+mn-ea"/>
                  <a:cs typeface="+mn-cs"/>
                </a:defRPr>
              </a:lvl1pPr>
              <a:lvl2pPr marL="457200" indent="-228600" algn="l" defTabSz="914400" rtl="0" eaLnBrk="1" latinLnBrk="0" hangingPunct="1">
                <a:lnSpc>
                  <a:spcPct val="90000"/>
                </a:lnSpc>
                <a:spcBef>
                  <a:spcPts val="500"/>
                </a:spcBef>
                <a:buClr>
                  <a:srgbClr val="44B4E2"/>
                </a:buClr>
                <a:buFont typeface="System Font Regular"/>
                <a:buChar char="▸"/>
                <a:defRPr sz="4400" b="0" i="0" kern="1200">
                  <a:solidFill>
                    <a:schemeClr val="tx1"/>
                  </a:solidFill>
                  <a:latin typeface="Roboto Light" panose="02000000000000000000" pitchFamily="2" charset="0"/>
                  <a:ea typeface="+mn-ea"/>
                  <a:cs typeface="+mn-cs"/>
                </a:defRPr>
              </a:lvl2pPr>
              <a:lvl3pPr marL="685800" indent="-228600" algn="l" defTabSz="914400" rtl="0" eaLnBrk="1" latinLnBrk="0" hangingPunct="1">
                <a:lnSpc>
                  <a:spcPct val="90000"/>
                </a:lnSpc>
                <a:spcBef>
                  <a:spcPts val="500"/>
                </a:spcBef>
                <a:buClr>
                  <a:srgbClr val="44B4E2"/>
                </a:buClr>
                <a:buFont typeface="System Font Regular"/>
                <a:buChar char="▸"/>
                <a:defRPr sz="4400" b="0" i="0" kern="1200">
                  <a:solidFill>
                    <a:schemeClr val="tx1"/>
                  </a:solidFill>
                  <a:latin typeface="Roboto Light" panose="02000000000000000000" pitchFamily="2" charset="0"/>
                  <a:ea typeface="+mn-ea"/>
                  <a:cs typeface="+mn-cs"/>
                </a:defRPr>
              </a:lvl3pPr>
              <a:lvl4pPr marL="914400" indent="-228600" algn="l" defTabSz="914400" rtl="0" eaLnBrk="1" latinLnBrk="0" hangingPunct="1">
                <a:lnSpc>
                  <a:spcPct val="90000"/>
                </a:lnSpc>
                <a:spcBef>
                  <a:spcPts val="500"/>
                </a:spcBef>
                <a:buClr>
                  <a:srgbClr val="44B4E2"/>
                </a:buClr>
                <a:buFont typeface="System Font Regular"/>
                <a:buChar char="▸"/>
                <a:defRPr sz="4400" b="0" i="0" kern="1200">
                  <a:solidFill>
                    <a:schemeClr val="tx1"/>
                  </a:solidFill>
                  <a:latin typeface="Roboto Light" panose="02000000000000000000" pitchFamily="2" charset="0"/>
                  <a:ea typeface="+mn-ea"/>
                  <a:cs typeface="+mn-cs"/>
                </a:defRPr>
              </a:lvl4pPr>
              <a:lvl5pPr marL="1143000" indent="-228600" algn="l" defTabSz="914400" rtl="0" eaLnBrk="1" latinLnBrk="0" hangingPunct="1">
                <a:lnSpc>
                  <a:spcPct val="90000"/>
                </a:lnSpc>
                <a:spcBef>
                  <a:spcPts val="500"/>
                </a:spcBef>
                <a:buClr>
                  <a:srgbClr val="44B4E2"/>
                </a:buClr>
                <a:buFont typeface="System Font Regular"/>
                <a:buChar char="▸"/>
                <a:defRPr sz="4400" b="0" i="0" kern="1200">
                  <a:solidFill>
                    <a:schemeClr val="tx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a:t>:</a:t>
              </a:r>
            </a:p>
          </p:txBody>
        </p:sp>
      </p:grpSp>
      <p:sp>
        <p:nvSpPr>
          <p:cNvPr id="2" name="TextBox 1">
            <a:extLst>
              <a:ext uri="{FF2B5EF4-FFF2-40B4-BE49-F238E27FC236}">
                <a16:creationId xmlns:a16="http://schemas.microsoft.com/office/drawing/2014/main" id="{32E1CD13-0C00-DF20-D822-BAF0F42066FA}"/>
              </a:ext>
            </a:extLst>
          </p:cNvPr>
          <p:cNvSpPr txBox="1"/>
          <p:nvPr/>
        </p:nvSpPr>
        <p:spPr>
          <a:xfrm>
            <a:off x="730250" y="1047750"/>
            <a:ext cx="0" cy="0"/>
          </a:xfrm>
          <a:prstGeom prst="rect">
            <a:avLst/>
          </a:prstGeom>
          <a:noFill/>
        </p:spPr>
        <p:txBody>
          <a:bodyPr wrap="none" lIns="0" tIns="0" rIns="0" bIns="0" rtlCol="0" anchor="t" anchorCtr="0">
            <a:noAutofit/>
          </a:bodyPr>
          <a:lstStyle/>
          <a:p>
            <a:pPr algn="l"/>
            <a:endParaRPr lang="en-US" sz="1400">
              <a:solidFill>
                <a:schemeClr val="bg1"/>
              </a:solidFill>
              <a:latin typeface="Montserrat" pitchFamily="2" charset="77"/>
            </a:endParaRPr>
          </a:p>
        </p:txBody>
      </p:sp>
      <p:sp>
        <p:nvSpPr>
          <p:cNvPr id="3" name="TextBox 2">
            <a:extLst>
              <a:ext uri="{FF2B5EF4-FFF2-40B4-BE49-F238E27FC236}">
                <a16:creationId xmlns:a16="http://schemas.microsoft.com/office/drawing/2014/main" id="{11240ABB-D3A1-3282-2FEC-43CA91CA6623}"/>
              </a:ext>
            </a:extLst>
          </p:cNvPr>
          <p:cNvSpPr txBox="1"/>
          <p:nvPr/>
        </p:nvSpPr>
        <p:spPr>
          <a:xfrm>
            <a:off x="-342900" y="1085850"/>
            <a:ext cx="0" cy="0"/>
          </a:xfrm>
          <a:prstGeom prst="rect">
            <a:avLst/>
          </a:prstGeom>
          <a:noFill/>
        </p:spPr>
        <p:txBody>
          <a:bodyPr wrap="none" lIns="0" tIns="0" rIns="0" bIns="0" rtlCol="0" anchor="t" anchorCtr="0">
            <a:noAutofit/>
          </a:bodyPr>
          <a:lstStyle/>
          <a:p>
            <a:pPr algn="l"/>
            <a:endParaRPr lang="en-US" sz="1400">
              <a:solidFill>
                <a:schemeClr val="bg1"/>
              </a:solidFill>
              <a:latin typeface="Montserrat" pitchFamily="2" charset="77"/>
            </a:endParaRPr>
          </a:p>
        </p:txBody>
      </p:sp>
      <p:sp>
        <p:nvSpPr>
          <p:cNvPr id="24" name="TextBox 23">
            <a:extLst>
              <a:ext uri="{FF2B5EF4-FFF2-40B4-BE49-F238E27FC236}">
                <a16:creationId xmlns:a16="http://schemas.microsoft.com/office/drawing/2014/main" id="{0118C5B9-F2C1-8CA0-EA56-A407476CEE0E}"/>
              </a:ext>
            </a:extLst>
          </p:cNvPr>
          <p:cNvSpPr txBox="1"/>
          <p:nvPr/>
        </p:nvSpPr>
        <p:spPr>
          <a:xfrm>
            <a:off x="7511627" y="4172373"/>
            <a:ext cx="0" cy="0"/>
          </a:xfrm>
          <a:prstGeom prst="rect">
            <a:avLst/>
          </a:prstGeom>
          <a:noFill/>
        </p:spPr>
        <p:txBody>
          <a:bodyPr wrap="none" lIns="0" tIns="0" rIns="0" bIns="0" rtlCol="0" anchor="t" anchorCtr="0">
            <a:noAutofit/>
          </a:bodyPr>
          <a:lstStyle/>
          <a:p>
            <a:pPr algn="l"/>
            <a:endParaRPr lang="en-US" sz="1400">
              <a:solidFill>
                <a:schemeClr val="bg1"/>
              </a:solidFill>
              <a:latin typeface="Montserrat" pitchFamily="2" charset="77"/>
            </a:endParaRPr>
          </a:p>
        </p:txBody>
      </p:sp>
    </p:spTree>
    <p:extLst>
      <p:ext uri="{BB962C8B-B14F-4D97-AF65-F5344CB8AC3E}">
        <p14:creationId xmlns:p14="http://schemas.microsoft.com/office/powerpoint/2010/main" val="2204531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B28425-18E9-F874-CD42-AA76DB3C663F}"/>
              </a:ext>
            </a:extLst>
          </p:cNvPr>
          <p:cNvSpPr txBox="1">
            <a:spLocks/>
          </p:cNvSpPr>
          <p:nvPr/>
        </p:nvSpPr>
        <p:spPr>
          <a:xfrm>
            <a:off x="6978595" y="685800"/>
            <a:ext cx="4756205" cy="5486400"/>
          </a:xfrm>
          <a:prstGeom prst="rect">
            <a:avLst/>
          </a:prstGeom>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50000"/>
              </a:lnSpc>
              <a:buClr>
                <a:srgbClr val="44B4E2"/>
              </a:buClr>
            </a:pPr>
            <a:r>
              <a:rPr lang="en-US" sz="1800">
                <a:solidFill>
                  <a:srgbClr val="000000"/>
                </a:solidFill>
                <a:effectLst/>
                <a:latin typeface="Roboto Light" panose="02000000000000000000" pitchFamily="2" charset="0"/>
              </a:rPr>
              <a:t>Explore career training program </a:t>
            </a:r>
          </a:p>
          <a:p>
            <a:pPr fontAlgn="base">
              <a:lnSpc>
                <a:spcPct val="150000"/>
              </a:lnSpc>
              <a:buClr>
                <a:srgbClr val="44B4E2"/>
              </a:buClr>
            </a:pPr>
            <a:r>
              <a:rPr lang="en-US" sz="1800">
                <a:solidFill>
                  <a:srgbClr val="000000"/>
                </a:solidFill>
                <a:effectLst/>
                <a:latin typeface="Roboto Light" panose="02000000000000000000" pitchFamily="2" charset="0"/>
              </a:rPr>
              <a:t>Explore campuses closest to you </a:t>
            </a:r>
          </a:p>
          <a:p>
            <a:pPr fontAlgn="base">
              <a:lnSpc>
                <a:spcPct val="150000"/>
              </a:lnSpc>
              <a:buClr>
                <a:srgbClr val="44B4E2"/>
              </a:buClr>
            </a:pPr>
            <a:r>
              <a:rPr lang="en-US" sz="1800">
                <a:solidFill>
                  <a:srgbClr val="000000"/>
                </a:solidFill>
                <a:effectLst/>
                <a:latin typeface="Roboto Light" panose="02000000000000000000" pitchFamily="2" charset="0"/>
              </a:rPr>
              <a:t>Discuss benefits of living on campus </a:t>
            </a:r>
          </a:p>
          <a:p>
            <a:pPr fontAlgn="base">
              <a:lnSpc>
                <a:spcPct val="150000"/>
              </a:lnSpc>
              <a:buClr>
                <a:srgbClr val="44B4E2"/>
              </a:buClr>
            </a:pPr>
            <a:r>
              <a:rPr lang="en-US" sz="1800">
                <a:solidFill>
                  <a:srgbClr val="000000"/>
                </a:solidFill>
                <a:effectLst/>
                <a:latin typeface="Roboto Light" panose="02000000000000000000" pitchFamily="2" charset="0"/>
              </a:rPr>
              <a:t>Determine your arrival date </a:t>
            </a:r>
          </a:p>
        </p:txBody>
      </p:sp>
      <p:sp>
        <p:nvSpPr>
          <p:cNvPr id="6" name="Text Placeholder 1">
            <a:extLst>
              <a:ext uri="{FF2B5EF4-FFF2-40B4-BE49-F238E27FC236}">
                <a16:creationId xmlns:a16="http://schemas.microsoft.com/office/drawing/2014/main" id="{7297015D-EEBB-9A95-FB0C-BAE62FA63A03}"/>
              </a:ext>
            </a:extLst>
          </p:cNvPr>
          <p:cNvSpPr>
            <a:spLocks noGrp="1"/>
          </p:cNvSpPr>
          <p:nvPr>
            <p:ph type="body" sz="quarter" idx="10"/>
          </p:nvPr>
        </p:nvSpPr>
        <p:spPr>
          <a:xfrm>
            <a:off x="457198" y="1529451"/>
            <a:ext cx="3962401" cy="3799099"/>
          </a:xfrm>
        </p:spPr>
        <p:txBody>
          <a:bodyPr/>
          <a:lstStyle/>
          <a:p>
            <a:pPr>
              <a:lnSpc>
                <a:spcPct val="100000"/>
              </a:lnSpc>
            </a:pPr>
            <a:r>
              <a:rPr lang="en-US">
                <a:ea typeface="Roboto Condensed" panose="02000000000000000000" pitchFamily="2" charset="0"/>
                <a:cs typeface="Roboto Condensed" panose="02000000000000000000" pitchFamily="2" charset="0"/>
              </a:rPr>
              <a:t>PREPARING</a:t>
            </a:r>
            <a:br>
              <a:rPr lang="en-US">
                <a:ea typeface="Roboto Condensed" panose="02000000000000000000" pitchFamily="2" charset="0"/>
                <a:cs typeface="Roboto Condensed" panose="02000000000000000000" pitchFamily="2" charset="0"/>
              </a:rPr>
            </a:br>
            <a:r>
              <a:rPr lang="en-US">
                <a:ea typeface="Roboto Condensed" panose="02000000000000000000" pitchFamily="2" charset="0"/>
                <a:cs typeface="Roboto Condensed" panose="02000000000000000000" pitchFamily="2" charset="0"/>
              </a:rPr>
              <a:t>TO ARRIVE:</a:t>
            </a:r>
          </a:p>
        </p:txBody>
      </p:sp>
      <p:sp>
        <p:nvSpPr>
          <p:cNvPr id="3" name="Rounded Rectangle 2">
            <a:extLst>
              <a:ext uri="{FF2B5EF4-FFF2-40B4-BE49-F238E27FC236}">
                <a16:creationId xmlns:a16="http://schemas.microsoft.com/office/drawing/2014/main" id="{3BD300B1-9E55-2D72-3B13-56A2BFA96B1D}"/>
              </a:ext>
            </a:extLst>
          </p:cNvPr>
          <p:cNvSpPr/>
          <p:nvPr/>
        </p:nvSpPr>
        <p:spPr>
          <a:xfrm>
            <a:off x="4419600" y="2415209"/>
            <a:ext cx="2133600" cy="2027582"/>
          </a:xfrm>
          <a:prstGeom prst="roundRect">
            <a:avLst/>
          </a:prstGeom>
          <a:solidFill>
            <a:srgbClr val="E2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B40310F-D21C-247D-0B79-FE8C51723900}"/>
              </a:ext>
            </a:extLst>
          </p:cNvPr>
          <p:cNvSpPr/>
          <p:nvPr/>
        </p:nvSpPr>
        <p:spPr>
          <a:xfrm>
            <a:off x="5323114" y="4245429"/>
            <a:ext cx="326571" cy="326571"/>
          </a:xfrm>
          <a:prstGeom prst="ellipse">
            <a:avLst/>
          </a:prstGeom>
          <a:solidFill>
            <a:srgbClr val="D22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Roboto Condensed" panose="02000000000000000000" pitchFamily="2" charset="0"/>
                <a:ea typeface="Roboto Condensed" panose="02000000000000000000" pitchFamily="2" charset="0"/>
                <a:cs typeface="Roboto Condensed" panose="02000000000000000000" pitchFamily="2" charset="0"/>
              </a:rPr>
              <a:t>2</a:t>
            </a:r>
          </a:p>
        </p:txBody>
      </p:sp>
      <p:pic>
        <p:nvPicPr>
          <p:cNvPr id="9" name="Picture 8" descr="A person and person with luggage&#10;&#10;Description automatically generated">
            <a:extLst>
              <a:ext uri="{FF2B5EF4-FFF2-40B4-BE49-F238E27FC236}">
                <a16:creationId xmlns:a16="http://schemas.microsoft.com/office/drawing/2014/main" id="{87415DFD-48CA-093F-34B2-5AB749A909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2593" y="2697794"/>
            <a:ext cx="1316182" cy="1466273"/>
          </a:xfrm>
          <a:prstGeom prst="rect">
            <a:avLst/>
          </a:prstGeom>
        </p:spPr>
      </p:pic>
    </p:spTree>
    <p:extLst>
      <p:ext uri="{BB962C8B-B14F-4D97-AF65-F5344CB8AC3E}">
        <p14:creationId xmlns:p14="http://schemas.microsoft.com/office/powerpoint/2010/main" val="2901501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B28425-18E9-F874-CD42-AA76DB3C663F}"/>
              </a:ext>
            </a:extLst>
          </p:cNvPr>
          <p:cNvSpPr txBox="1">
            <a:spLocks/>
          </p:cNvSpPr>
          <p:nvPr/>
        </p:nvSpPr>
        <p:spPr>
          <a:xfrm>
            <a:off x="6978595" y="685800"/>
            <a:ext cx="4756205" cy="5486400"/>
          </a:xfrm>
          <a:prstGeom prst="rect">
            <a:avLst/>
          </a:prstGeom>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50000"/>
              </a:lnSpc>
              <a:buClr>
                <a:srgbClr val="44B4E2"/>
              </a:buClr>
            </a:pPr>
            <a:r>
              <a:rPr lang="en-US" sz="1800">
                <a:solidFill>
                  <a:srgbClr val="000000"/>
                </a:solidFill>
                <a:effectLst/>
                <a:latin typeface="Roboto Light" panose="02000000000000000000" pitchFamily="2" charset="0"/>
              </a:rPr>
              <a:t>Get used to center life </a:t>
            </a:r>
          </a:p>
          <a:p>
            <a:pPr fontAlgn="base">
              <a:lnSpc>
                <a:spcPct val="150000"/>
              </a:lnSpc>
              <a:buClr>
                <a:srgbClr val="44B4E2"/>
              </a:buClr>
            </a:pPr>
            <a:r>
              <a:rPr lang="en-US" sz="1800">
                <a:solidFill>
                  <a:srgbClr val="000000"/>
                </a:solidFill>
                <a:effectLst/>
                <a:latin typeface="Roboto Light" panose="02000000000000000000" pitchFamily="2" charset="0"/>
              </a:rPr>
              <a:t>Jump into orientation </a:t>
            </a:r>
          </a:p>
          <a:p>
            <a:pPr fontAlgn="base">
              <a:lnSpc>
                <a:spcPct val="150000"/>
              </a:lnSpc>
              <a:buClr>
                <a:srgbClr val="44B4E2"/>
              </a:buClr>
            </a:pPr>
            <a:r>
              <a:rPr lang="en-US" sz="1800">
                <a:solidFill>
                  <a:srgbClr val="000000"/>
                </a:solidFill>
                <a:effectLst/>
                <a:latin typeface="Roboto Light" panose="02000000000000000000" pitchFamily="2" charset="0"/>
              </a:rPr>
              <a:t>Start career prep classes </a:t>
            </a:r>
          </a:p>
          <a:p>
            <a:pPr fontAlgn="base">
              <a:lnSpc>
                <a:spcPct val="150000"/>
              </a:lnSpc>
              <a:buClr>
                <a:srgbClr val="44B4E2"/>
              </a:buClr>
            </a:pPr>
            <a:r>
              <a:rPr lang="en-US" sz="1800">
                <a:solidFill>
                  <a:srgbClr val="000000"/>
                </a:solidFill>
                <a:effectLst/>
                <a:latin typeface="Roboto Light" panose="02000000000000000000" pitchFamily="2" charset="0"/>
              </a:rPr>
              <a:t>Continue to explore career options </a:t>
            </a:r>
          </a:p>
          <a:p>
            <a:pPr fontAlgn="base">
              <a:lnSpc>
                <a:spcPct val="150000"/>
              </a:lnSpc>
              <a:buClr>
                <a:srgbClr val="44B4E2"/>
              </a:buClr>
            </a:pPr>
            <a:r>
              <a:rPr lang="en-US" sz="1800">
                <a:solidFill>
                  <a:srgbClr val="000000"/>
                </a:solidFill>
                <a:effectLst/>
                <a:latin typeface="Roboto Light" panose="02000000000000000000" pitchFamily="2" charset="0"/>
              </a:rPr>
              <a:t>Develop your career plan </a:t>
            </a:r>
          </a:p>
        </p:txBody>
      </p:sp>
      <p:sp>
        <p:nvSpPr>
          <p:cNvPr id="6" name="Text Placeholder 1">
            <a:extLst>
              <a:ext uri="{FF2B5EF4-FFF2-40B4-BE49-F238E27FC236}">
                <a16:creationId xmlns:a16="http://schemas.microsoft.com/office/drawing/2014/main" id="{B142D985-D32B-A3A3-078E-CB6CF66D293F}"/>
              </a:ext>
            </a:extLst>
          </p:cNvPr>
          <p:cNvSpPr>
            <a:spLocks noGrp="1"/>
          </p:cNvSpPr>
          <p:nvPr>
            <p:ph type="body" sz="quarter" idx="10"/>
          </p:nvPr>
        </p:nvSpPr>
        <p:spPr>
          <a:xfrm>
            <a:off x="457198" y="1529451"/>
            <a:ext cx="3962401" cy="3799099"/>
          </a:xfrm>
        </p:spPr>
        <p:txBody>
          <a:bodyPr/>
          <a:lstStyle/>
          <a:p>
            <a:pPr>
              <a:lnSpc>
                <a:spcPct val="100000"/>
              </a:lnSpc>
            </a:pPr>
            <a:r>
              <a:rPr lang="en-US">
                <a:ea typeface="Roboto Condensed" panose="02000000000000000000" pitchFamily="2" charset="0"/>
                <a:cs typeface="Roboto Condensed" panose="02000000000000000000" pitchFamily="2" charset="0"/>
              </a:rPr>
              <a:t>GETTING SETTLED IN:</a:t>
            </a:r>
          </a:p>
        </p:txBody>
      </p:sp>
      <p:sp>
        <p:nvSpPr>
          <p:cNvPr id="3" name="Rounded Rectangle 2">
            <a:extLst>
              <a:ext uri="{FF2B5EF4-FFF2-40B4-BE49-F238E27FC236}">
                <a16:creationId xmlns:a16="http://schemas.microsoft.com/office/drawing/2014/main" id="{D07009F5-3343-607F-B6E2-1E284FD6A172}"/>
              </a:ext>
            </a:extLst>
          </p:cNvPr>
          <p:cNvSpPr/>
          <p:nvPr/>
        </p:nvSpPr>
        <p:spPr>
          <a:xfrm>
            <a:off x="4419600" y="2415209"/>
            <a:ext cx="2133600" cy="2027582"/>
          </a:xfrm>
          <a:prstGeom prst="roundRect">
            <a:avLst/>
          </a:prstGeom>
          <a:solidFill>
            <a:srgbClr val="E2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0C409C2-C339-6BF4-496A-15AEB22CE9C6}"/>
              </a:ext>
            </a:extLst>
          </p:cNvPr>
          <p:cNvSpPr/>
          <p:nvPr/>
        </p:nvSpPr>
        <p:spPr>
          <a:xfrm>
            <a:off x="5323114" y="4245429"/>
            <a:ext cx="326571" cy="326571"/>
          </a:xfrm>
          <a:prstGeom prst="ellipse">
            <a:avLst/>
          </a:prstGeom>
          <a:solidFill>
            <a:srgbClr val="D22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Roboto Condensed" panose="02000000000000000000" pitchFamily="2" charset="0"/>
                <a:ea typeface="Roboto Condensed" panose="02000000000000000000" pitchFamily="2" charset="0"/>
                <a:cs typeface="Roboto Condensed" panose="02000000000000000000" pitchFamily="2" charset="0"/>
              </a:rPr>
              <a:t>3</a:t>
            </a:r>
          </a:p>
        </p:txBody>
      </p:sp>
      <p:pic>
        <p:nvPicPr>
          <p:cNvPr id="9" name="Picture 8" descr="A group of people sitting on bean bags with laptops&#10;&#10;Description automatically generated">
            <a:extLst>
              <a:ext uri="{FF2B5EF4-FFF2-40B4-BE49-F238E27FC236}">
                <a16:creationId xmlns:a16="http://schemas.microsoft.com/office/drawing/2014/main" id="{4A506D43-5107-1FE1-49C0-D449B7EFC2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6581" y="2894419"/>
            <a:ext cx="1939636" cy="1131455"/>
          </a:xfrm>
          <a:prstGeom prst="rect">
            <a:avLst/>
          </a:prstGeom>
        </p:spPr>
      </p:pic>
    </p:spTree>
    <p:extLst>
      <p:ext uri="{BB962C8B-B14F-4D97-AF65-F5344CB8AC3E}">
        <p14:creationId xmlns:p14="http://schemas.microsoft.com/office/powerpoint/2010/main" val="1913422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B28425-18E9-F874-CD42-AA76DB3C663F}"/>
              </a:ext>
            </a:extLst>
          </p:cNvPr>
          <p:cNvSpPr txBox="1">
            <a:spLocks/>
          </p:cNvSpPr>
          <p:nvPr/>
        </p:nvSpPr>
        <p:spPr>
          <a:xfrm>
            <a:off x="6978595" y="1323474"/>
            <a:ext cx="4756205" cy="4848726"/>
          </a:xfrm>
          <a:prstGeom prst="rect">
            <a:avLst/>
          </a:prstGeom>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50000"/>
              </a:lnSpc>
              <a:buClr>
                <a:srgbClr val="44B4E2"/>
              </a:buClr>
            </a:pPr>
            <a:r>
              <a:rPr lang="en-US" sz="1800" dirty="0">
                <a:solidFill>
                  <a:srgbClr val="000000"/>
                </a:solidFill>
                <a:effectLst/>
                <a:latin typeface="Roboto Light" panose="02000000000000000000" pitchFamily="2" charset="0"/>
              </a:rPr>
              <a:t>Focus on your future </a:t>
            </a:r>
          </a:p>
          <a:p>
            <a:pPr fontAlgn="base">
              <a:lnSpc>
                <a:spcPct val="150000"/>
              </a:lnSpc>
              <a:buClr>
                <a:srgbClr val="44B4E2"/>
              </a:buClr>
            </a:pPr>
            <a:r>
              <a:rPr lang="en-US" sz="1800" dirty="0">
                <a:solidFill>
                  <a:srgbClr val="000000"/>
                </a:solidFill>
                <a:effectLst/>
                <a:latin typeface="Roboto Light" panose="02000000000000000000" pitchFamily="2" charset="0"/>
              </a:rPr>
              <a:t>Build your academic skills </a:t>
            </a:r>
          </a:p>
          <a:p>
            <a:pPr lvl="1" fontAlgn="base">
              <a:lnSpc>
                <a:spcPct val="150000"/>
              </a:lnSpc>
              <a:buClr>
                <a:srgbClr val="44B4E2"/>
              </a:buClr>
            </a:pPr>
            <a:r>
              <a:rPr lang="en-US" dirty="0">
                <a:solidFill>
                  <a:schemeClr val="tx1">
                    <a:lumMod val="65000"/>
                    <a:lumOff val="35000"/>
                  </a:schemeClr>
                </a:solidFill>
                <a:effectLst/>
                <a:latin typeface="Roboto Light" panose="02000000000000000000" pitchFamily="2" charset="0"/>
              </a:rPr>
              <a:t>High school </a:t>
            </a:r>
            <a:r>
              <a:rPr lang="en-US" dirty="0">
                <a:solidFill>
                  <a:schemeClr val="tx1">
                    <a:lumMod val="65000"/>
                    <a:lumOff val="35000"/>
                  </a:schemeClr>
                </a:solidFill>
                <a:latin typeface="Roboto Light" panose="02000000000000000000" pitchFamily="2" charset="0"/>
              </a:rPr>
              <a:t>d</a:t>
            </a:r>
            <a:r>
              <a:rPr lang="en-US" dirty="0">
                <a:solidFill>
                  <a:schemeClr val="tx1">
                    <a:lumMod val="65000"/>
                    <a:lumOff val="35000"/>
                  </a:schemeClr>
                </a:solidFill>
                <a:effectLst/>
                <a:latin typeface="Roboto Light" panose="02000000000000000000" pitchFamily="2" charset="0"/>
              </a:rPr>
              <a:t>iploma</a:t>
            </a:r>
          </a:p>
          <a:p>
            <a:pPr lvl="1" fontAlgn="base">
              <a:lnSpc>
                <a:spcPct val="150000"/>
              </a:lnSpc>
              <a:buClr>
                <a:srgbClr val="44B4E2"/>
              </a:buClr>
            </a:pPr>
            <a:r>
              <a:rPr lang="en-US" dirty="0">
                <a:solidFill>
                  <a:schemeClr val="tx1">
                    <a:lumMod val="65000"/>
                    <a:lumOff val="35000"/>
                  </a:schemeClr>
                </a:solidFill>
                <a:effectLst/>
                <a:latin typeface="Roboto Light" panose="02000000000000000000" pitchFamily="2" charset="0"/>
              </a:rPr>
              <a:t>Tests of Adult Basic Education (TABE)</a:t>
            </a:r>
          </a:p>
          <a:p>
            <a:pPr lvl="2" fontAlgn="base">
              <a:lnSpc>
                <a:spcPct val="150000"/>
              </a:lnSpc>
              <a:buClr>
                <a:srgbClr val="44B4E2"/>
              </a:buClr>
            </a:pPr>
            <a:r>
              <a:rPr lang="en-US" dirty="0">
                <a:solidFill>
                  <a:schemeClr val="tx1">
                    <a:lumMod val="65000"/>
                    <a:lumOff val="35000"/>
                  </a:schemeClr>
                </a:solidFill>
                <a:latin typeface="Roboto Light" panose="02000000000000000000" pitchFamily="2" charset="0"/>
              </a:rPr>
              <a:t>Mathematics and reading proficiency tests</a:t>
            </a:r>
          </a:p>
          <a:p>
            <a:pPr lvl="1" fontAlgn="base">
              <a:lnSpc>
                <a:spcPct val="150000"/>
              </a:lnSpc>
              <a:buClr>
                <a:srgbClr val="44B4E2"/>
              </a:buClr>
            </a:pPr>
            <a:r>
              <a:rPr lang="en-US" dirty="0">
                <a:solidFill>
                  <a:schemeClr val="tx1">
                    <a:lumMod val="65000"/>
                    <a:lumOff val="35000"/>
                  </a:schemeClr>
                </a:solidFill>
                <a:effectLst/>
                <a:latin typeface="Roboto Light" panose="02000000000000000000" pitchFamily="2" charset="0"/>
              </a:rPr>
              <a:t>Possible college certification program enrollment</a:t>
            </a:r>
          </a:p>
        </p:txBody>
      </p:sp>
      <p:sp>
        <p:nvSpPr>
          <p:cNvPr id="6" name="Text Placeholder 1">
            <a:extLst>
              <a:ext uri="{FF2B5EF4-FFF2-40B4-BE49-F238E27FC236}">
                <a16:creationId xmlns:a16="http://schemas.microsoft.com/office/drawing/2014/main" id="{D4C4E884-AC25-EC75-A5AE-5D292771E1A9}"/>
              </a:ext>
            </a:extLst>
          </p:cNvPr>
          <p:cNvSpPr>
            <a:spLocks noGrp="1"/>
          </p:cNvSpPr>
          <p:nvPr>
            <p:ph type="body" sz="quarter" idx="10"/>
          </p:nvPr>
        </p:nvSpPr>
        <p:spPr>
          <a:xfrm>
            <a:off x="457198" y="1529451"/>
            <a:ext cx="3962401" cy="3799099"/>
          </a:xfrm>
        </p:spPr>
        <p:txBody>
          <a:bodyPr/>
          <a:lstStyle/>
          <a:p>
            <a:pPr>
              <a:lnSpc>
                <a:spcPct val="100000"/>
              </a:lnSpc>
            </a:pPr>
            <a:r>
              <a:rPr lang="en-US">
                <a:ea typeface="Roboto Condensed" panose="02000000000000000000" pitchFamily="2" charset="0"/>
                <a:cs typeface="Roboto Condensed" panose="02000000000000000000" pitchFamily="2" charset="0"/>
              </a:rPr>
              <a:t>LEARNING &amp; TRAINING:</a:t>
            </a:r>
          </a:p>
        </p:txBody>
      </p:sp>
      <p:sp>
        <p:nvSpPr>
          <p:cNvPr id="3" name="Rounded Rectangle 2">
            <a:extLst>
              <a:ext uri="{FF2B5EF4-FFF2-40B4-BE49-F238E27FC236}">
                <a16:creationId xmlns:a16="http://schemas.microsoft.com/office/drawing/2014/main" id="{2FC38D13-04F9-7760-5F2E-EECC0D9F74E3}"/>
              </a:ext>
            </a:extLst>
          </p:cNvPr>
          <p:cNvSpPr/>
          <p:nvPr/>
        </p:nvSpPr>
        <p:spPr>
          <a:xfrm>
            <a:off x="4419600" y="2415209"/>
            <a:ext cx="2133600" cy="2027582"/>
          </a:xfrm>
          <a:prstGeom prst="roundRect">
            <a:avLst/>
          </a:prstGeom>
          <a:solidFill>
            <a:srgbClr val="E2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C036400-247E-8B1F-EF6E-2AFC518B6EF8}"/>
              </a:ext>
            </a:extLst>
          </p:cNvPr>
          <p:cNvSpPr/>
          <p:nvPr/>
        </p:nvSpPr>
        <p:spPr>
          <a:xfrm>
            <a:off x="5323114" y="4245429"/>
            <a:ext cx="326571" cy="326571"/>
          </a:xfrm>
          <a:prstGeom prst="ellipse">
            <a:avLst/>
          </a:prstGeom>
          <a:solidFill>
            <a:srgbClr val="D22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Roboto Condensed" panose="02000000000000000000" pitchFamily="2" charset="0"/>
                <a:ea typeface="Roboto Condensed" panose="02000000000000000000" pitchFamily="2" charset="0"/>
                <a:cs typeface="Roboto Condensed" panose="02000000000000000000" pitchFamily="2" charset="0"/>
              </a:rPr>
              <a:t>4</a:t>
            </a:r>
          </a:p>
        </p:txBody>
      </p:sp>
      <p:pic>
        <p:nvPicPr>
          <p:cNvPr id="8" name="Picture 7" descr="A couple of people sitting at a desk&#10;&#10;Description automatically generated">
            <a:extLst>
              <a:ext uri="{FF2B5EF4-FFF2-40B4-BE49-F238E27FC236}">
                <a16:creationId xmlns:a16="http://schemas.microsoft.com/office/drawing/2014/main" id="{120397CC-FFBC-2DEF-D5DF-9A97678761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7017" y="2801168"/>
            <a:ext cx="1878762" cy="1165041"/>
          </a:xfrm>
          <a:prstGeom prst="rect">
            <a:avLst/>
          </a:prstGeom>
        </p:spPr>
      </p:pic>
    </p:spTree>
    <p:extLst>
      <p:ext uri="{BB962C8B-B14F-4D97-AF65-F5344CB8AC3E}">
        <p14:creationId xmlns:p14="http://schemas.microsoft.com/office/powerpoint/2010/main" val="3689995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B28425-18E9-F874-CD42-AA76DB3C663F}"/>
              </a:ext>
            </a:extLst>
          </p:cNvPr>
          <p:cNvSpPr txBox="1">
            <a:spLocks/>
          </p:cNvSpPr>
          <p:nvPr/>
        </p:nvSpPr>
        <p:spPr>
          <a:xfrm>
            <a:off x="6978595" y="685800"/>
            <a:ext cx="4756205" cy="5486400"/>
          </a:xfrm>
          <a:prstGeom prst="rect">
            <a:avLst/>
          </a:prstGeom>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50000"/>
              </a:lnSpc>
              <a:buClr>
                <a:srgbClr val="44B4E2"/>
              </a:buClr>
            </a:pPr>
            <a:r>
              <a:rPr lang="en-US" sz="1800" dirty="0">
                <a:solidFill>
                  <a:srgbClr val="000000"/>
                </a:solidFill>
                <a:effectLst/>
                <a:latin typeface="Roboto Light" panose="02000000000000000000" pitchFamily="2" charset="0"/>
              </a:rPr>
              <a:t>Build your career skills </a:t>
            </a:r>
          </a:p>
          <a:p>
            <a:pPr fontAlgn="base">
              <a:lnSpc>
                <a:spcPct val="150000"/>
              </a:lnSpc>
              <a:buClr>
                <a:srgbClr val="44B4E2"/>
              </a:buClr>
            </a:pPr>
            <a:r>
              <a:rPr lang="en-US" sz="1800" dirty="0">
                <a:solidFill>
                  <a:srgbClr val="000000"/>
                </a:solidFill>
                <a:effectLst/>
                <a:latin typeface="Roboto Light" panose="02000000000000000000" pitchFamily="2" charset="0"/>
              </a:rPr>
              <a:t>Build your life skills </a:t>
            </a:r>
          </a:p>
          <a:p>
            <a:pPr fontAlgn="base">
              <a:lnSpc>
                <a:spcPct val="150000"/>
              </a:lnSpc>
              <a:buClr>
                <a:srgbClr val="44B4E2"/>
              </a:buClr>
            </a:pPr>
            <a:r>
              <a:rPr lang="en-US" sz="1800" dirty="0">
                <a:solidFill>
                  <a:srgbClr val="000000"/>
                </a:solidFill>
                <a:effectLst/>
                <a:latin typeface="Roboto Light"/>
                <a:ea typeface="Roboto Light"/>
                <a:cs typeface="Roboto Light"/>
              </a:rPr>
              <a:t>Build your support community</a:t>
            </a:r>
            <a:r>
              <a:rPr lang="en-US" sz="1800" dirty="0">
                <a:solidFill>
                  <a:srgbClr val="000000"/>
                </a:solidFill>
                <a:latin typeface="Roboto Light"/>
                <a:ea typeface="Roboto Light"/>
                <a:cs typeface="Roboto Light"/>
              </a:rPr>
              <a:t> </a:t>
            </a:r>
            <a:endParaRPr lang="en-US" sz="1800" dirty="0">
              <a:solidFill>
                <a:srgbClr val="000000"/>
              </a:solidFill>
              <a:effectLst/>
              <a:latin typeface="Roboto Light" panose="02000000000000000000" pitchFamily="2" charset="0"/>
              <a:ea typeface="Roboto Light"/>
              <a:cs typeface="Roboto Light"/>
            </a:endParaRPr>
          </a:p>
        </p:txBody>
      </p:sp>
      <p:sp>
        <p:nvSpPr>
          <p:cNvPr id="6" name="Text Placeholder 1">
            <a:extLst>
              <a:ext uri="{FF2B5EF4-FFF2-40B4-BE49-F238E27FC236}">
                <a16:creationId xmlns:a16="http://schemas.microsoft.com/office/drawing/2014/main" id="{D4C4E884-AC25-EC75-A5AE-5D292771E1A9}"/>
              </a:ext>
            </a:extLst>
          </p:cNvPr>
          <p:cNvSpPr>
            <a:spLocks noGrp="1"/>
          </p:cNvSpPr>
          <p:nvPr>
            <p:ph type="body" sz="quarter" idx="10"/>
          </p:nvPr>
        </p:nvSpPr>
        <p:spPr>
          <a:xfrm>
            <a:off x="457198" y="1529451"/>
            <a:ext cx="3962401" cy="3799099"/>
          </a:xfrm>
        </p:spPr>
        <p:txBody>
          <a:bodyPr/>
          <a:lstStyle/>
          <a:p>
            <a:pPr>
              <a:lnSpc>
                <a:spcPct val="100000"/>
              </a:lnSpc>
            </a:pPr>
            <a:r>
              <a:rPr lang="en-US">
                <a:ea typeface="Roboto Condensed" panose="02000000000000000000" pitchFamily="2" charset="0"/>
                <a:cs typeface="Roboto Condensed" panose="02000000000000000000" pitchFamily="2" charset="0"/>
              </a:rPr>
              <a:t>LEARNING &amp; TRAINING:</a:t>
            </a:r>
          </a:p>
        </p:txBody>
      </p:sp>
      <p:sp>
        <p:nvSpPr>
          <p:cNvPr id="3" name="Rounded Rectangle 2">
            <a:extLst>
              <a:ext uri="{FF2B5EF4-FFF2-40B4-BE49-F238E27FC236}">
                <a16:creationId xmlns:a16="http://schemas.microsoft.com/office/drawing/2014/main" id="{2FC38D13-04F9-7760-5F2E-EECC0D9F74E3}"/>
              </a:ext>
            </a:extLst>
          </p:cNvPr>
          <p:cNvSpPr/>
          <p:nvPr/>
        </p:nvSpPr>
        <p:spPr>
          <a:xfrm>
            <a:off x="4419600" y="2415209"/>
            <a:ext cx="2133600" cy="2027582"/>
          </a:xfrm>
          <a:prstGeom prst="roundRect">
            <a:avLst/>
          </a:prstGeom>
          <a:solidFill>
            <a:srgbClr val="E2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C036400-247E-8B1F-EF6E-2AFC518B6EF8}"/>
              </a:ext>
            </a:extLst>
          </p:cNvPr>
          <p:cNvSpPr/>
          <p:nvPr/>
        </p:nvSpPr>
        <p:spPr>
          <a:xfrm>
            <a:off x="5323114" y="4245429"/>
            <a:ext cx="326571" cy="326571"/>
          </a:xfrm>
          <a:prstGeom prst="ellipse">
            <a:avLst/>
          </a:prstGeom>
          <a:solidFill>
            <a:srgbClr val="D22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Roboto Condensed" panose="02000000000000000000" pitchFamily="2" charset="0"/>
                <a:ea typeface="Roboto Condensed" panose="02000000000000000000" pitchFamily="2" charset="0"/>
                <a:cs typeface="Roboto Condensed" panose="02000000000000000000" pitchFamily="2" charset="0"/>
              </a:rPr>
              <a:t>4</a:t>
            </a:r>
          </a:p>
        </p:txBody>
      </p:sp>
      <p:pic>
        <p:nvPicPr>
          <p:cNvPr id="8" name="Picture 7" descr="A couple of people sitting at a desk&#10;&#10;Description automatically generated">
            <a:extLst>
              <a:ext uri="{FF2B5EF4-FFF2-40B4-BE49-F238E27FC236}">
                <a16:creationId xmlns:a16="http://schemas.microsoft.com/office/drawing/2014/main" id="{120397CC-FFBC-2DEF-D5DF-9A97678761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7017" y="2801168"/>
            <a:ext cx="1878762" cy="1165041"/>
          </a:xfrm>
          <a:prstGeom prst="rect">
            <a:avLst/>
          </a:prstGeom>
        </p:spPr>
      </p:pic>
    </p:spTree>
    <p:extLst>
      <p:ext uri="{BB962C8B-B14F-4D97-AF65-F5344CB8AC3E}">
        <p14:creationId xmlns:p14="http://schemas.microsoft.com/office/powerpoint/2010/main" val="232710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D20561F7-3AE4-3F7E-44C8-20478A18E36F}"/>
              </a:ext>
            </a:extLst>
          </p:cNvPr>
          <p:cNvSpPr>
            <a:spLocks noGrp="1"/>
          </p:cNvSpPr>
          <p:nvPr>
            <p:ph type="body" sz="quarter" idx="10"/>
          </p:nvPr>
        </p:nvSpPr>
        <p:spPr>
          <a:xfrm>
            <a:off x="457198" y="1529451"/>
            <a:ext cx="3962401" cy="3799099"/>
          </a:xfrm>
        </p:spPr>
        <p:txBody>
          <a:bodyPr/>
          <a:lstStyle/>
          <a:p>
            <a:pPr>
              <a:lnSpc>
                <a:spcPct val="100000"/>
              </a:lnSpc>
            </a:pPr>
            <a:r>
              <a:rPr lang="en-US">
                <a:ea typeface="Roboto Condensed" panose="02000000000000000000" pitchFamily="2" charset="0"/>
                <a:cs typeface="Roboto Condensed" panose="02000000000000000000" pitchFamily="2" charset="0"/>
              </a:rPr>
              <a:t>A DAY IN</a:t>
            </a:r>
            <a:br>
              <a:rPr lang="en-US">
                <a:ea typeface="Roboto Condensed" panose="02000000000000000000" pitchFamily="2" charset="0"/>
                <a:cs typeface="Roboto Condensed" panose="02000000000000000000" pitchFamily="2" charset="0"/>
              </a:rPr>
            </a:br>
            <a:r>
              <a:rPr lang="en-US">
                <a:ea typeface="Roboto Condensed" panose="02000000000000000000" pitchFamily="2" charset="0"/>
                <a:cs typeface="Roboto Condensed" panose="02000000000000000000" pitchFamily="2" charset="0"/>
              </a:rPr>
              <a:t>THE LIFE AT</a:t>
            </a:r>
            <a:br>
              <a:rPr lang="en-US">
                <a:ea typeface="Roboto Condensed" panose="02000000000000000000" pitchFamily="2" charset="0"/>
                <a:cs typeface="Roboto Condensed" panose="02000000000000000000" pitchFamily="2" charset="0"/>
              </a:rPr>
            </a:br>
            <a:r>
              <a:rPr lang="en-US">
                <a:ea typeface="Roboto Condensed" panose="02000000000000000000" pitchFamily="2" charset="0"/>
                <a:cs typeface="Roboto Condensed" panose="02000000000000000000" pitchFamily="2" charset="0"/>
              </a:rPr>
              <a:t>JOB CORPS:</a:t>
            </a:r>
          </a:p>
        </p:txBody>
      </p:sp>
      <p:pic>
        <p:nvPicPr>
          <p:cNvPr id="2" name="Online Media 1" descr="A Day in the Life at Job Corps">
            <a:hlinkClick r:id="" action="ppaction://media"/>
            <a:extLst>
              <a:ext uri="{FF2B5EF4-FFF2-40B4-BE49-F238E27FC236}">
                <a16:creationId xmlns:a16="http://schemas.microsoft.com/office/drawing/2014/main" id="{C1A33142-5210-34F3-CE95-212812B56D26}"/>
              </a:ext>
            </a:extLst>
          </p:cNvPr>
          <p:cNvPicPr>
            <a:picLocks noRot="1" noChangeAspect="1"/>
          </p:cNvPicPr>
          <p:nvPr>
            <a:videoFile r:link="rId1"/>
          </p:nvPr>
        </p:nvPicPr>
        <p:blipFill>
          <a:blip r:embed="rId4"/>
          <a:stretch>
            <a:fillRect/>
          </a:stretch>
        </p:blipFill>
        <p:spPr>
          <a:xfrm>
            <a:off x="6096000" y="1839765"/>
            <a:ext cx="5625605" cy="3178467"/>
          </a:xfrm>
          <a:prstGeom prst="rect">
            <a:avLst/>
          </a:prstGeom>
        </p:spPr>
      </p:pic>
      <p:pic>
        <p:nvPicPr>
          <p:cNvPr id="5" name="Picture 4">
            <a:extLst>
              <a:ext uri="{FF2B5EF4-FFF2-40B4-BE49-F238E27FC236}">
                <a16:creationId xmlns:a16="http://schemas.microsoft.com/office/drawing/2014/main" id="{694289E8-E74A-E61F-4A7E-CE545351909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152356" y="2704555"/>
            <a:ext cx="1448888" cy="1448888"/>
          </a:xfrm>
          <a:prstGeom prst="rect">
            <a:avLst/>
          </a:prstGeom>
          <a:ln>
            <a:solidFill>
              <a:srgbClr val="3B297D"/>
            </a:solidFill>
          </a:ln>
        </p:spPr>
      </p:pic>
    </p:spTree>
    <p:extLst>
      <p:ext uri="{BB962C8B-B14F-4D97-AF65-F5344CB8AC3E}">
        <p14:creationId xmlns:p14="http://schemas.microsoft.com/office/powerpoint/2010/main" val="122962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B28425-18E9-F874-CD42-AA76DB3C663F}"/>
              </a:ext>
            </a:extLst>
          </p:cNvPr>
          <p:cNvSpPr txBox="1">
            <a:spLocks/>
          </p:cNvSpPr>
          <p:nvPr/>
        </p:nvSpPr>
        <p:spPr>
          <a:xfrm>
            <a:off x="6978595" y="685800"/>
            <a:ext cx="4756205" cy="5486400"/>
          </a:xfrm>
          <a:prstGeom prst="rect">
            <a:avLst/>
          </a:prstGeom>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50000"/>
              </a:lnSpc>
              <a:buClr>
                <a:srgbClr val="44B4E2"/>
              </a:buClr>
            </a:pPr>
            <a:endParaRPr lang="en-US" sz="1800">
              <a:solidFill>
                <a:srgbClr val="000000"/>
              </a:solidFill>
              <a:latin typeface="Roboto Light"/>
              <a:ea typeface="Roboto Light"/>
              <a:cs typeface="Roboto Light"/>
            </a:endParaRPr>
          </a:p>
          <a:p>
            <a:pPr>
              <a:lnSpc>
                <a:spcPct val="150000"/>
              </a:lnSpc>
              <a:buClr>
                <a:srgbClr val="44B4E2"/>
              </a:buClr>
            </a:pPr>
            <a:r>
              <a:rPr lang="en-US" sz="1800">
                <a:solidFill>
                  <a:srgbClr val="000000"/>
                </a:solidFill>
                <a:latin typeface="Roboto Light"/>
                <a:ea typeface="Roboto Light"/>
                <a:cs typeface="Roboto Light"/>
              </a:rPr>
              <a:t>Plan for life after Job Corps </a:t>
            </a:r>
            <a:endParaRPr lang="en-US">
              <a:solidFill>
                <a:srgbClr val="000000"/>
              </a:solidFill>
              <a:latin typeface="Roboto Light"/>
              <a:ea typeface="Roboto Light"/>
              <a:cs typeface="Roboto Light"/>
            </a:endParaRPr>
          </a:p>
          <a:p>
            <a:pPr>
              <a:lnSpc>
                <a:spcPct val="150000"/>
              </a:lnSpc>
              <a:buClr>
                <a:srgbClr val="44B4E2"/>
              </a:buClr>
            </a:pPr>
            <a:r>
              <a:rPr lang="en-US" sz="1800">
                <a:solidFill>
                  <a:srgbClr val="000000"/>
                </a:solidFill>
                <a:effectLst/>
                <a:latin typeface="Roboto Light"/>
                <a:ea typeface="Roboto Light"/>
                <a:cs typeface="Roboto Light"/>
              </a:rPr>
              <a:t>Graduate from Job Corps</a:t>
            </a:r>
            <a:r>
              <a:rPr lang="en-US" sz="1800">
                <a:solidFill>
                  <a:srgbClr val="000000"/>
                </a:solidFill>
                <a:latin typeface="Roboto Light"/>
                <a:ea typeface="Roboto Light"/>
                <a:cs typeface="Roboto Light"/>
              </a:rPr>
              <a:t> </a:t>
            </a:r>
            <a:endParaRPr lang="en-US">
              <a:solidFill>
                <a:srgbClr val="000000"/>
              </a:solidFill>
              <a:latin typeface="Montserrat"/>
              <a:ea typeface="Roboto Light"/>
              <a:cs typeface="Roboto Light"/>
            </a:endParaRPr>
          </a:p>
          <a:p>
            <a:pPr fontAlgn="base">
              <a:lnSpc>
                <a:spcPct val="150000"/>
              </a:lnSpc>
              <a:buClr>
                <a:srgbClr val="44B4E2"/>
              </a:buClr>
            </a:pPr>
            <a:r>
              <a:rPr lang="en-US" sz="1800">
                <a:solidFill>
                  <a:srgbClr val="000000"/>
                </a:solidFill>
                <a:effectLst/>
                <a:latin typeface="Roboto Light" panose="02000000000000000000" pitchFamily="2" charset="0"/>
              </a:rPr>
              <a:t>Begin your journey </a:t>
            </a:r>
          </a:p>
          <a:p>
            <a:pPr fontAlgn="base">
              <a:lnSpc>
                <a:spcPct val="150000"/>
              </a:lnSpc>
              <a:buClr>
                <a:srgbClr val="44B4E2"/>
              </a:buClr>
            </a:pPr>
            <a:r>
              <a:rPr lang="en-US" sz="1800">
                <a:solidFill>
                  <a:srgbClr val="000000"/>
                </a:solidFill>
                <a:effectLst/>
                <a:latin typeface="Roboto Light" panose="02000000000000000000" pitchFamily="2" charset="0"/>
              </a:rPr>
              <a:t>Stay connected </a:t>
            </a:r>
          </a:p>
        </p:txBody>
      </p:sp>
      <p:sp>
        <p:nvSpPr>
          <p:cNvPr id="6" name="Text Placeholder 1">
            <a:extLst>
              <a:ext uri="{FF2B5EF4-FFF2-40B4-BE49-F238E27FC236}">
                <a16:creationId xmlns:a16="http://schemas.microsoft.com/office/drawing/2014/main" id="{DF90A753-FC20-CF7C-A360-5A9AE4B9090B}"/>
              </a:ext>
            </a:extLst>
          </p:cNvPr>
          <p:cNvSpPr>
            <a:spLocks noGrp="1"/>
          </p:cNvSpPr>
          <p:nvPr>
            <p:ph type="body" sz="quarter" idx="10"/>
          </p:nvPr>
        </p:nvSpPr>
        <p:spPr>
          <a:xfrm>
            <a:off x="457198" y="1529451"/>
            <a:ext cx="3962401" cy="3799099"/>
          </a:xfrm>
        </p:spPr>
        <p:txBody>
          <a:bodyPr/>
          <a:lstStyle/>
          <a:p>
            <a:pPr>
              <a:lnSpc>
                <a:spcPct val="100000"/>
              </a:lnSpc>
            </a:pPr>
            <a:r>
              <a:rPr lang="en-US">
                <a:ea typeface="Roboto Condensed" panose="02000000000000000000" pitchFamily="2" charset="0"/>
                <a:cs typeface="Roboto Condensed" panose="02000000000000000000" pitchFamily="2" charset="0"/>
              </a:rPr>
              <a:t>BEGINNING YOUR</a:t>
            </a:r>
            <a:br>
              <a:rPr lang="en-US">
                <a:ea typeface="Roboto Condensed" panose="02000000000000000000" pitchFamily="2" charset="0"/>
                <a:cs typeface="Roboto Condensed" panose="02000000000000000000" pitchFamily="2" charset="0"/>
              </a:rPr>
            </a:br>
            <a:r>
              <a:rPr lang="en-US">
                <a:ea typeface="Roboto Condensed" panose="02000000000000000000" pitchFamily="2" charset="0"/>
                <a:cs typeface="Roboto Condensed" panose="02000000000000000000" pitchFamily="2" charset="0"/>
              </a:rPr>
              <a:t>NEW PATH:</a:t>
            </a:r>
          </a:p>
        </p:txBody>
      </p:sp>
      <p:sp>
        <p:nvSpPr>
          <p:cNvPr id="3" name="Rounded Rectangle 2">
            <a:extLst>
              <a:ext uri="{FF2B5EF4-FFF2-40B4-BE49-F238E27FC236}">
                <a16:creationId xmlns:a16="http://schemas.microsoft.com/office/drawing/2014/main" id="{C625D216-0F7C-C536-DA48-61CF3BF34946}"/>
              </a:ext>
            </a:extLst>
          </p:cNvPr>
          <p:cNvSpPr/>
          <p:nvPr/>
        </p:nvSpPr>
        <p:spPr>
          <a:xfrm>
            <a:off x="4419600" y="2415209"/>
            <a:ext cx="2133600" cy="2027582"/>
          </a:xfrm>
          <a:prstGeom prst="roundRect">
            <a:avLst/>
          </a:prstGeom>
          <a:solidFill>
            <a:srgbClr val="E2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31CEAC5-E90B-2B71-7C13-73BFCECD1658}"/>
              </a:ext>
            </a:extLst>
          </p:cNvPr>
          <p:cNvSpPr/>
          <p:nvPr/>
        </p:nvSpPr>
        <p:spPr>
          <a:xfrm>
            <a:off x="5323114" y="4245429"/>
            <a:ext cx="326571" cy="326571"/>
          </a:xfrm>
          <a:prstGeom prst="ellipse">
            <a:avLst/>
          </a:prstGeom>
          <a:solidFill>
            <a:srgbClr val="D22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Roboto Condensed" panose="02000000000000000000" pitchFamily="2" charset="0"/>
                <a:ea typeface="Roboto Condensed" panose="02000000000000000000" pitchFamily="2" charset="0"/>
                <a:cs typeface="Roboto Condensed" panose="02000000000000000000" pitchFamily="2" charset="0"/>
              </a:rPr>
              <a:t>5</a:t>
            </a:r>
          </a:p>
        </p:txBody>
      </p:sp>
      <p:pic>
        <p:nvPicPr>
          <p:cNvPr id="8" name="Picture 7" descr="A group of people holding a diploma&#10;&#10;Description automatically generated">
            <a:extLst>
              <a:ext uri="{FF2B5EF4-FFF2-40B4-BE49-F238E27FC236}">
                <a16:creationId xmlns:a16="http://schemas.microsoft.com/office/drawing/2014/main" id="{0F0846D6-393C-87A3-1B00-1E14E1ED0D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6452" y="2629093"/>
            <a:ext cx="1385457" cy="1500909"/>
          </a:xfrm>
          <a:prstGeom prst="rect">
            <a:avLst/>
          </a:prstGeom>
        </p:spPr>
      </p:pic>
    </p:spTree>
    <p:extLst>
      <p:ext uri="{BB962C8B-B14F-4D97-AF65-F5344CB8AC3E}">
        <p14:creationId xmlns:p14="http://schemas.microsoft.com/office/powerpoint/2010/main" val="3600673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24442DAC-367A-1E64-D7F9-2EB1BECE8F1B}"/>
              </a:ext>
            </a:extLst>
          </p:cNvPr>
          <p:cNvSpPr>
            <a:spLocks noGrp="1"/>
          </p:cNvSpPr>
          <p:nvPr>
            <p:ph type="body" sz="quarter" idx="10"/>
          </p:nvPr>
        </p:nvSpPr>
        <p:spPr>
          <a:xfrm>
            <a:off x="457198" y="1529451"/>
            <a:ext cx="3962401" cy="3799099"/>
          </a:xfrm>
        </p:spPr>
        <p:txBody>
          <a:bodyPr/>
          <a:lstStyle/>
          <a:p>
            <a:pPr>
              <a:lnSpc>
                <a:spcPct val="100000"/>
              </a:lnSpc>
            </a:pPr>
            <a:r>
              <a:rPr lang="en-US">
                <a:ea typeface="Roboto Condensed" panose="02000000000000000000" pitchFamily="2" charset="0"/>
                <a:cs typeface="Roboto Condensed" panose="02000000000000000000" pitchFamily="2" charset="0"/>
              </a:rPr>
              <a:t>WHY</a:t>
            </a:r>
            <a:br>
              <a:rPr lang="en-US">
                <a:ea typeface="Roboto Condensed" panose="02000000000000000000" pitchFamily="2" charset="0"/>
                <a:cs typeface="Roboto Condensed" panose="02000000000000000000" pitchFamily="2" charset="0"/>
              </a:rPr>
            </a:br>
            <a:r>
              <a:rPr lang="en-US">
                <a:ea typeface="Roboto Condensed" panose="02000000000000000000" pitchFamily="2" charset="0"/>
                <a:cs typeface="Roboto Condensed" panose="02000000000000000000" pitchFamily="2" charset="0"/>
              </a:rPr>
              <a:t>JOB CORPS WORKS:</a:t>
            </a:r>
          </a:p>
        </p:txBody>
      </p:sp>
      <p:pic>
        <p:nvPicPr>
          <p:cNvPr id="7" name="Picture 6">
            <a:extLst>
              <a:ext uri="{FF2B5EF4-FFF2-40B4-BE49-F238E27FC236}">
                <a16:creationId xmlns:a16="http://schemas.microsoft.com/office/drawing/2014/main" id="{556447BC-18F4-67A5-A1A0-445A01A79BF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152356" y="2704555"/>
            <a:ext cx="1448888" cy="1448888"/>
          </a:xfrm>
          <a:prstGeom prst="rect">
            <a:avLst/>
          </a:prstGeom>
          <a:ln>
            <a:solidFill>
              <a:srgbClr val="3B297D"/>
            </a:solidFill>
          </a:ln>
        </p:spPr>
      </p:pic>
      <p:pic>
        <p:nvPicPr>
          <p:cNvPr id="3" name="Online Media 1" descr="An Opportunity To Make Yourself Proud">
            <a:hlinkClick r:id="" action="ppaction://media"/>
            <a:extLst>
              <a:ext uri="{FF2B5EF4-FFF2-40B4-BE49-F238E27FC236}">
                <a16:creationId xmlns:a16="http://schemas.microsoft.com/office/drawing/2014/main" id="{0490C0B2-847B-5F0D-033A-785961CFFB02}"/>
              </a:ext>
            </a:extLst>
          </p:cNvPr>
          <p:cNvPicPr>
            <a:picLocks noRot="1" noChangeAspect="1"/>
          </p:cNvPicPr>
          <p:nvPr>
            <a:videoFile r:link="rId1"/>
          </p:nvPr>
        </p:nvPicPr>
        <p:blipFill>
          <a:blip r:embed="rId5"/>
          <a:stretch>
            <a:fillRect/>
          </a:stretch>
        </p:blipFill>
        <p:spPr>
          <a:xfrm>
            <a:off x="6096000" y="1839766"/>
            <a:ext cx="5625605" cy="3178467"/>
          </a:xfrm>
          <a:prstGeom prst="rect">
            <a:avLst/>
          </a:prstGeom>
        </p:spPr>
      </p:pic>
    </p:spTree>
    <p:extLst>
      <p:ext uri="{BB962C8B-B14F-4D97-AF65-F5344CB8AC3E}">
        <p14:creationId xmlns:p14="http://schemas.microsoft.com/office/powerpoint/2010/main" val="385516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24442DAC-367A-1E64-D7F9-2EB1BECE8F1B}"/>
              </a:ext>
            </a:extLst>
          </p:cNvPr>
          <p:cNvSpPr>
            <a:spLocks noGrp="1"/>
          </p:cNvSpPr>
          <p:nvPr>
            <p:ph type="body" sz="quarter" idx="10"/>
          </p:nvPr>
        </p:nvSpPr>
        <p:spPr>
          <a:xfrm>
            <a:off x="457198" y="1529451"/>
            <a:ext cx="3962401" cy="3799099"/>
          </a:xfrm>
        </p:spPr>
        <p:txBody>
          <a:bodyPr/>
          <a:lstStyle/>
          <a:p>
            <a:pPr>
              <a:lnSpc>
                <a:spcPct val="100000"/>
              </a:lnSpc>
            </a:pPr>
            <a:r>
              <a:rPr lang="en-US">
                <a:ea typeface="Roboto Condensed" panose="02000000000000000000" pitchFamily="2" charset="0"/>
                <a:cs typeface="Roboto Condensed" panose="02000000000000000000" pitchFamily="2" charset="0"/>
              </a:rPr>
              <a:t>WHY</a:t>
            </a:r>
            <a:br>
              <a:rPr lang="en-US">
                <a:ea typeface="Roboto Condensed" panose="02000000000000000000" pitchFamily="2" charset="0"/>
                <a:cs typeface="Roboto Condensed" panose="02000000000000000000" pitchFamily="2" charset="0"/>
              </a:rPr>
            </a:br>
            <a:r>
              <a:rPr lang="en-US">
                <a:ea typeface="Roboto Condensed" panose="02000000000000000000" pitchFamily="2" charset="0"/>
                <a:cs typeface="Roboto Condensed" panose="02000000000000000000" pitchFamily="2" charset="0"/>
              </a:rPr>
              <a:t>JOB CORPS WORKS:</a:t>
            </a:r>
          </a:p>
        </p:txBody>
      </p:sp>
      <p:pic>
        <p:nvPicPr>
          <p:cNvPr id="4" name="Picture 3">
            <a:extLst>
              <a:ext uri="{FF2B5EF4-FFF2-40B4-BE49-F238E27FC236}">
                <a16:creationId xmlns:a16="http://schemas.microsoft.com/office/drawing/2014/main" id="{EF86CDB3-6087-2B5A-476A-BFD0F58E29B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152356" y="2704555"/>
            <a:ext cx="1448888" cy="1448888"/>
          </a:xfrm>
          <a:prstGeom prst="rect">
            <a:avLst/>
          </a:prstGeom>
          <a:ln>
            <a:solidFill>
              <a:srgbClr val="3B297D"/>
            </a:solidFill>
          </a:ln>
        </p:spPr>
      </p:pic>
      <p:pic>
        <p:nvPicPr>
          <p:cNvPr id="5" name="Online Media 8" descr="Retired WNBA Player Nakia Sanford Reveals How Job Corps Influenced Her Career🏀">
            <a:hlinkClick r:id="" action="ppaction://media"/>
            <a:extLst>
              <a:ext uri="{FF2B5EF4-FFF2-40B4-BE49-F238E27FC236}">
                <a16:creationId xmlns:a16="http://schemas.microsoft.com/office/drawing/2014/main" id="{5A4486B3-722D-EB70-8A52-21683E220631}"/>
              </a:ext>
            </a:extLst>
          </p:cNvPr>
          <p:cNvPicPr>
            <a:picLocks noRot="1" noChangeAspect="1"/>
          </p:cNvPicPr>
          <p:nvPr>
            <a:videoFile r:link="rId1"/>
          </p:nvPr>
        </p:nvPicPr>
        <p:blipFill>
          <a:blip r:embed="rId5"/>
          <a:stretch>
            <a:fillRect/>
          </a:stretch>
        </p:blipFill>
        <p:spPr>
          <a:xfrm>
            <a:off x="6096000" y="1839766"/>
            <a:ext cx="5625605" cy="3178467"/>
          </a:xfrm>
          <a:prstGeom prst="rect">
            <a:avLst/>
          </a:prstGeom>
        </p:spPr>
      </p:pic>
    </p:spTree>
    <p:extLst>
      <p:ext uri="{BB962C8B-B14F-4D97-AF65-F5344CB8AC3E}">
        <p14:creationId xmlns:p14="http://schemas.microsoft.com/office/powerpoint/2010/main" val="84160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C423AD-3DC9-9548-406D-370E42D1031A}"/>
              </a:ext>
            </a:extLst>
          </p:cNvPr>
          <p:cNvSpPr>
            <a:spLocks noGrp="1"/>
          </p:cNvSpPr>
          <p:nvPr>
            <p:ph idx="1"/>
          </p:nvPr>
        </p:nvSpPr>
        <p:spPr>
          <a:xfrm>
            <a:off x="962148" y="4749407"/>
            <a:ext cx="2601321" cy="607785"/>
          </a:xfrm>
        </p:spPr>
        <p:txBody>
          <a:bodyPr>
            <a:normAutofit/>
          </a:bodyPr>
          <a:lstStyle/>
          <a:p>
            <a:pPr marL="0" indent="0" algn="ctr">
              <a:lnSpc>
                <a:spcPct val="100000"/>
              </a:lnSpc>
              <a:spcBef>
                <a:spcPts val="1200"/>
              </a:spcBef>
              <a:buNone/>
            </a:pPr>
            <a:r>
              <a:rPr lang="en-US">
                <a:solidFill>
                  <a:srgbClr val="44B4E2"/>
                </a:solidFill>
                <a:latin typeface="Roboto Medium" panose="02000000000000000000" pitchFamily="2" charset="0"/>
                <a:ea typeface="Roboto Medium" panose="02000000000000000000" pitchFamily="2" charset="0"/>
                <a:cs typeface="Roboto Medium" panose="02000000000000000000" pitchFamily="2" charset="0"/>
              </a:rPr>
              <a:t>GET STARTED TODAY!</a:t>
            </a:r>
            <a:endParaRPr lang="en-US" sz="1400"/>
          </a:p>
        </p:txBody>
      </p:sp>
      <p:sp>
        <p:nvSpPr>
          <p:cNvPr id="5" name="Text Placeholder 4">
            <a:extLst>
              <a:ext uri="{FF2B5EF4-FFF2-40B4-BE49-F238E27FC236}">
                <a16:creationId xmlns:a16="http://schemas.microsoft.com/office/drawing/2014/main" id="{556B4B72-893F-6012-4311-E755DF106406}"/>
              </a:ext>
            </a:extLst>
          </p:cNvPr>
          <p:cNvSpPr>
            <a:spLocks noGrp="1"/>
          </p:cNvSpPr>
          <p:nvPr>
            <p:ph type="body" sz="quarter" idx="12"/>
          </p:nvPr>
        </p:nvSpPr>
        <p:spPr/>
        <p:txBody>
          <a:bodyPr>
            <a:normAutofit/>
          </a:bodyPr>
          <a:lstStyle/>
          <a:p>
            <a:r>
              <a:rPr lang="en-US">
                <a:ea typeface="Roboto Condensed" panose="02000000000000000000" pitchFamily="2" charset="0"/>
                <a:cs typeface="Roboto Condensed" panose="02000000000000000000" pitchFamily="2" charset="0"/>
              </a:rPr>
              <a:t>WHAT’S NEXT?</a:t>
            </a:r>
          </a:p>
        </p:txBody>
      </p:sp>
      <p:sp>
        <p:nvSpPr>
          <p:cNvPr id="19" name="Content Placeholder 1">
            <a:extLst>
              <a:ext uri="{FF2B5EF4-FFF2-40B4-BE49-F238E27FC236}">
                <a16:creationId xmlns:a16="http://schemas.microsoft.com/office/drawing/2014/main" id="{26EEF259-CA0C-57F4-FB1C-1FA2AEE40028}"/>
              </a:ext>
            </a:extLst>
          </p:cNvPr>
          <p:cNvSpPr txBox="1">
            <a:spLocks/>
          </p:cNvSpPr>
          <p:nvPr/>
        </p:nvSpPr>
        <p:spPr>
          <a:xfrm>
            <a:off x="4075157" y="4749407"/>
            <a:ext cx="3985535" cy="941615"/>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System Font Regular"/>
              <a:buChar char="▸"/>
              <a:defRPr sz="2000" b="0" i="0" kern="1200">
                <a:solidFill>
                  <a:schemeClr val="tx1"/>
                </a:solidFill>
                <a:latin typeface="Roboto Light" panose="02000000000000000000" pitchFamily="2" charset="0"/>
                <a:ea typeface="+mn-ea"/>
                <a:cs typeface="+mn-cs"/>
              </a:defRPr>
            </a:lvl1pPr>
            <a:lvl2pPr marL="457200" indent="-228600" algn="l" defTabSz="914400" rtl="0" eaLnBrk="1" latinLnBrk="0" hangingPunct="1">
              <a:lnSpc>
                <a:spcPct val="90000"/>
              </a:lnSpc>
              <a:spcBef>
                <a:spcPts val="500"/>
              </a:spcBef>
              <a:buFont typeface="System Font Regular"/>
              <a:buChar char="▸"/>
              <a:defRPr sz="1800" b="0" i="0" kern="1200">
                <a:solidFill>
                  <a:schemeClr val="tx1"/>
                </a:solidFill>
                <a:latin typeface="Roboto Light" panose="02000000000000000000" pitchFamily="2" charset="0"/>
                <a:ea typeface="+mn-ea"/>
                <a:cs typeface="+mn-cs"/>
              </a:defRPr>
            </a:lvl2pPr>
            <a:lvl3pPr marL="685800" indent="-228600" algn="l" defTabSz="914400" rtl="0" eaLnBrk="1" latinLnBrk="0" hangingPunct="1">
              <a:lnSpc>
                <a:spcPct val="90000"/>
              </a:lnSpc>
              <a:spcBef>
                <a:spcPts val="500"/>
              </a:spcBef>
              <a:buFont typeface="System Font Regular"/>
              <a:buChar char="▸"/>
              <a:defRPr sz="1600" b="0" i="0" kern="1200">
                <a:solidFill>
                  <a:schemeClr val="tx1"/>
                </a:solidFill>
                <a:latin typeface="Roboto Light" panose="02000000000000000000" pitchFamily="2" charset="0"/>
                <a:ea typeface="+mn-ea"/>
                <a:cs typeface="+mn-cs"/>
              </a:defRPr>
            </a:lvl3pPr>
            <a:lvl4pPr marL="914400" indent="-228600" algn="l" defTabSz="914400" rtl="0" eaLnBrk="1" latinLnBrk="0" hangingPunct="1">
              <a:lnSpc>
                <a:spcPct val="90000"/>
              </a:lnSpc>
              <a:spcBef>
                <a:spcPts val="500"/>
              </a:spcBef>
              <a:buFont typeface="System Font Regular"/>
              <a:buChar char="▸"/>
              <a:defRPr sz="1400" b="0" i="0" kern="1200">
                <a:solidFill>
                  <a:schemeClr val="tx1"/>
                </a:solidFill>
                <a:latin typeface="Roboto Light" panose="02000000000000000000" pitchFamily="2" charset="0"/>
                <a:ea typeface="+mn-ea"/>
                <a:cs typeface="+mn-cs"/>
              </a:defRPr>
            </a:lvl4pPr>
            <a:lvl5pPr marL="1143000" indent="-228600" algn="l" defTabSz="914400" rtl="0" eaLnBrk="1" latinLnBrk="0" hangingPunct="1">
              <a:lnSpc>
                <a:spcPct val="90000"/>
              </a:lnSpc>
              <a:spcBef>
                <a:spcPts val="500"/>
              </a:spcBef>
              <a:buFont typeface="System Font Regular"/>
              <a:buChar char="▸"/>
              <a:defRPr sz="1200" b="0" i="0" kern="1200">
                <a:solidFill>
                  <a:schemeClr val="tx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Font typeface="System Font Regular"/>
              <a:buNone/>
            </a:pPr>
            <a:r>
              <a:rPr lang="en-US">
                <a:solidFill>
                  <a:srgbClr val="44B4E2"/>
                </a:solidFill>
                <a:latin typeface="Roboto Medium" panose="02000000000000000000" pitchFamily="2" charset="0"/>
                <a:ea typeface="Roboto Medium" panose="02000000000000000000" pitchFamily="2" charset="0"/>
                <a:cs typeface="Roboto Medium" panose="02000000000000000000" pitchFamily="2" charset="0"/>
              </a:rPr>
              <a:t>CHECK OUT JOBCORPS.GOV</a:t>
            </a:r>
            <a:br>
              <a:rPr lang="en-US" sz="1400">
                <a:latin typeface="Roboto Condensed" panose="02000000000000000000" pitchFamily="2" charset="0"/>
              </a:rPr>
            </a:br>
            <a:r>
              <a:rPr lang="en-US" sz="1400"/>
              <a:t>to explore virtual tours, FAQs, industries and more! </a:t>
            </a:r>
          </a:p>
        </p:txBody>
      </p:sp>
      <p:sp>
        <p:nvSpPr>
          <p:cNvPr id="6" name="Content Placeholder 1">
            <a:extLst>
              <a:ext uri="{FF2B5EF4-FFF2-40B4-BE49-F238E27FC236}">
                <a16:creationId xmlns:a16="http://schemas.microsoft.com/office/drawing/2014/main" id="{AE828466-FF6F-D691-49AA-D5B340102C96}"/>
              </a:ext>
            </a:extLst>
          </p:cNvPr>
          <p:cNvSpPr txBox="1">
            <a:spLocks/>
          </p:cNvSpPr>
          <p:nvPr/>
        </p:nvSpPr>
        <p:spPr>
          <a:xfrm>
            <a:off x="8868324" y="4749407"/>
            <a:ext cx="2088800" cy="44875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System Font Regular"/>
              <a:buChar char="▸"/>
              <a:defRPr sz="2000" b="0" i="0" kern="1200">
                <a:solidFill>
                  <a:schemeClr val="tx1"/>
                </a:solidFill>
                <a:latin typeface="Roboto Light" panose="02000000000000000000" pitchFamily="2" charset="0"/>
                <a:ea typeface="+mn-ea"/>
                <a:cs typeface="+mn-cs"/>
              </a:defRPr>
            </a:lvl1pPr>
            <a:lvl2pPr marL="457200" indent="-228600" algn="l" defTabSz="914400" rtl="0" eaLnBrk="1" latinLnBrk="0" hangingPunct="1">
              <a:lnSpc>
                <a:spcPct val="90000"/>
              </a:lnSpc>
              <a:spcBef>
                <a:spcPts val="500"/>
              </a:spcBef>
              <a:buFont typeface="System Font Regular"/>
              <a:buChar char="▸"/>
              <a:defRPr sz="1800" b="0" i="0" kern="1200">
                <a:solidFill>
                  <a:schemeClr val="tx1"/>
                </a:solidFill>
                <a:latin typeface="Roboto Light" panose="02000000000000000000" pitchFamily="2" charset="0"/>
                <a:ea typeface="+mn-ea"/>
                <a:cs typeface="+mn-cs"/>
              </a:defRPr>
            </a:lvl2pPr>
            <a:lvl3pPr marL="685800" indent="-228600" algn="l" defTabSz="914400" rtl="0" eaLnBrk="1" latinLnBrk="0" hangingPunct="1">
              <a:lnSpc>
                <a:spcPct val="90000"/>
              </a:lnSpc>
              <a:spcBef>
                <a:spcPts val="500"/>
              </a:spcBef>
              <a:buFont typeface="System Font Regular"/>
              <a:buChar char="▸"/>
              <a:defRPr sz="1600" b="0" i="0" kern="1200">
                <a:solidFill>
                  <a:schemeClr val="tx1"/>
                </a:solidFill>
                <a:latin typeface="Roboto Light" panose="02000000000000000000" pitchFamily="2" charset="0"/>
                <a:ea typeface="+mn-ea"/>
                <a:cs typeface="+mn-cs"/>
              </a:defRPr>
            </a:lvl3pPr>
            <a:lvl4pPr marL="914400" indent="-228600" algn="l" defTabSz="914400" rtl="0" eaLnBrk="1" latinLnBrk="0" hangingPunct="1">
              <a:lnSpc>
                <a:spcPct val="90000"/>
              </a:lnSpc>
              <a:spcBef>
                <a:spcPts val="500"/>
              </a:spcBef>
              <a:buFont typeface="System Font Regular"/>
              <a:buChar char="▸"/>
              <a:defRPr sz="1400" b="0" i="0" kern="1200">
                <a:solidFill>
                  <a:schemeClr val="tx1"/>
                </a:solidFill>
                <a:latin typeface="Roboto Light" panose="02000000000000000000" pitchFamily="2" charset="0"/>
                <a:ea typeface="+mn-ea"/>
                <a:cs typeface="+mn-cs"/>
              </a:defRPr>
            </a:lvl4pPr>
            <a:lvl5pPr marL="1143000" indent="-228600" algn="l" defTabSz="914400" rtl="0" eaLnBrk="1" latinLnBrk="0" hangingPunct="1">
              <a:lnSpc>
                <a:spcPct val="90000"/>
              </a:lnSpc>
              <a:spcBef>
                <a:spcPts val="500"/>
              </a:spcBef>
              <a:buFont typeface="System Font Regular"/>
              <a:buChar char="▸"/>
              <a:defRPr sz="1200" b="0" i="0" kern="1200">
                <a:solidFill>
                  <a:schemeClr val="tx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Font typeface="System Font Regular"/>
              <a:buNone/>
            </a:pPr>
            <a:r>
              <a:rPr lang="en-US">
                <a:solidFill>
                  <a:srgbClr val="44B4E2"/>
                </a:solidFill>
                <a:latin typeface="Roboto Medium" panose="02000000000000000000" pitchFamily="2" charset="0"/>
                <a:ea typeface="Roboto Medium" panose="02000000000000000000" pitchFamily="2" charset="0"/>
                <a:cs typeface="Roboto Medium" panose="02000000000000000000" pitchFamily="2" charset="0"/>
              </a:rPr>
              <a:t>FOLLOW US</a:t>
            </a:r>
            <a:endParaRPr lang="en-US" sz="1400"/>
          </a:p>
        </p:txBody>
      </p:sp>
      <p:pic>
        <p:nvPicPr>
          <p:cNvPr id="7" name="Picture 6" descr="A qr code with a few squares&#10;&#10;Description automatically generated">
            <a:extLst>
              <a:ext uri="{FF2B5EF4-FFF2-40B4-BE49-F238E27FC236}">
                <a16:creationId xmlns:a16="http://schemas.microsoft.com/office/drawing/2014/main" id="{9669DEEA-D98B-A5AF-FA01-1D56BA778A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8365" y="3112059"/>
            <a:ext cx="1448888" cy="1448888"/>
          </a:xfrm>
          <a:prstGeom prst="rect">
            <a:avLst/>
          </a:prstGeom>
          <a:ln>
            <a:solidFill>
              <a:srgbClr val="3B297D"/>
            </a:solidFill>
          </a:ln>
        </p:spPr>
      </p:pic>
      <p:pic>
        <p:nvPicPr>
          <p:cNvPr id="9" name="Picture 8" descr="A person holding a computer&#10;&#10;Description automatically generated">
            <a:extLst>
              <a:ext uri="{FF2B5EF4-FFF2-40B4-BE49-F238E27FC236}">
                <a16:creationId xmlns:a16="http://schemas.microsoft.com/office/drawing/2014/main" id="{3051ECCF-1C4D-B991-BD08-99DB3C6005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9200" y="2732147"/>
            <a:ext cx="2133600" cy="1828800"/>
          </a:xfrm>
          <a:prstGeom prst="rect">
            <a:avLst/>
          </a:prstGeom>
        </p:spPr>
      </p:pic>
      <p:pic>
        <p:nvPicPr>
          <p:cNvPr id="11" name="Picture 10" descr="A group of blue icons&#10;&#10;Description automatically generated">
            <a:extLst>
              <a:ext uri="{FF2B5EF4-FFF2-40B4-BE49-F238E27FC236}">
                <a16:creationId xmlns:a16="http://schemas.microsoft.com/office/drawing/2014/main" id="{A968741A-0BA9-6EF8-7D19-C3CBF724F3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72579" y="3254180"/>
            <a:ext cx="2106382" cy="1088131"/>
          </a:xfrm>
          <a:prstGeom prst="rect">
            <a:avLst/>
          </a:prstGeom>
        </p:spPr>
      </p:pic>
    </p:spTree>
    <p:extLst>
      <p:ext uri="{BB962C8B-B14F-4D97-AF65-F5344CB8AC3E}">
        <p14:creationId xmlns:p14="http://schemas.microsoft.com/office/powerpoint/2010/main" val="1660136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833B3110-B357-7B98-ECB8-8A37F3C78C38}"/>
              </a:ext>
            </a:extLst>
          </p:cNvPr>
          <p:cNvSpPr txBox="1">
            <a:spLocks/>
          </p:cNvSpPr>
          <p:nvPr/>
        </p:nvSpPr>
        <p:spPr>
          <a:xfrm>
            <a:off x="7962900" y="685800"/>
            <a:ext cx="3771900" cy="5486400"/>
          </a:xfrm>
          <a:prstGeom prst="rect">
            <a:avLst/>
          </a:prstGeom>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US" sz="4000">
                <a:latin typeface="Roboto Medium" panose="02000000000000000000" pitchFamily="2" charset="0"/>
                <a:ea typeface="Roboto Medium" panose="02000000000000000000" pitchFamily="2" charset="0"/>
                <a:cs typeface="Roboto Medium" panose="02000000000000000000" pitchFamily="2" charset="0"/>
              </a:rPr>
              <a:t>John Doe</a:t>
            </a:r>
          </a:p>
          <a:p>
            <a:pPr marL="0" indent="0">
              <a:lnSpc>
                <a:spcPct val="100000"/>
              </a:lnSpc>
              <a:spcBef>
                <a:spcPts val="1200"/>
              </a:spcBef>
              <a:buNone/>
            </a:pPr>
            <a:r>
              <a:rPr lang="en-US" sz="1600">
                <a:latin typeface="Roboto Light" panose="02000000000000000000" pitchFamily="2" charset="0"/>
              </a:rPr>
              <a:t>Job Title</a:t>
            </a:r>
          </a:p>
          <a:p>
            <a:pPr marL="0" indent="0">
              <a:lnSpc>
                <a:spcPct val="100000"/>
              </a:lnSpc>
              <a:spcBef>
                <a:spcPts val="1200"/>
              </a:spcBef>
              <a:buNone/>
            </a:pPr>
            <a:r>
              <a:rPr lang="en-US" sz="1200">
                <a:latin typeface="Roboto Light" panose="02000000000000000000" pitchFamily="2" charset="0"/>
                <a:hlinkClick r:id="rId3"/>
              </a:rPr>
              <a:t>johndoe@jobcorps.gov</a:t>
            </a:r>
            <a:endParaRPr lang="en-US" sz="1200">
              <a:latin typeface="Roboto Light" panose="02000000000000000000" pitchFamily="2" charset="0"/>
            </a:endParaRPr>
          </a:p>
          <a:p>
            <a:pPr marL="0" indent="0">
              <a:lnSpc>
                <a:spcPct val="100000"/>
              </a:lnSpc>
              <a:spcBef>
                <a:spcPts val="1200"/>
              </a:spcBef>
              <a:buNone/>
            </a:pPr>
            <a:r>
              <a:rPr lang="en-US" sz="1200">
                <a:latin typeface="Roboto Light" panose="02000000000000000000" pitchFamily="2" charset="0"/>
              </a:rPr>
              <a:t>555.555.5555</a:t>
            </a:r>
          </a:p>
        </p:txBody>
      </p:sp>
      <p:sp>
        <p:nvSpPr>
          <p:cNvPr id="7" name="Rectangle 6">
            <a:extLst>
              <a:ext uri="{FF2B5EF4-FFF2-40B4-BE49-F238E27FC236}">
                <a16:creationId xmlns:a16="http://schemas.microsoft.com/office/drawing/2014/main" id="{1D1CD326-38A8-27F8-9D93-DE9B45AAA8D8}"/>
              </a:ext>
            </a:extLst>
          </p:cNvPr>
          <p:cNvSpPr/>
          <p:nvPr/>
        </p:nvSpPr>
        <p:spPr>
          <a:xfrm>
            <a:off x="4419600" y="2021619"/>
            <a:ext cx="2948460" cy="28147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a:extLst>
              <a:ext uri="{FF2B5EF4-FFF2-40B4-BE49-F238E27FC236}">
                <a16:creationId xmlns:a16="http://schemas.microsoft.com/office/drawing/2014/main" id="{552E764A-EF3F-2282-0B84-B0C5975324D0}"/>
              </a:ext>
            </a:extLst>
          </p:cNvPr>
          <p:cNvSpPr>
            <a:spLocks noGrp="1"/>
          </p:cNvSpPr>
          <p:nvPr>
            <p:ph type="body" sz="quarter" idx="10"/>
          </p:nvPr>
        </p:nvSpPr>
        <p:spPr>
          <a:xfrm>
            <a:off x="457198" y="1529451"/>
            <a:ext cx="3962401" cy="3799099"/>
          </a:xfrm>
        </p:spPr>
        <p:txBody>
          <a:bodyPr/>
          <a:lstStyle/>
          <a:p>
            <a:pPr>
              <a:lnSpc>
                <a:spcPct val="100000"/>
              </a:lnSpc>
            </a:pPr>
            <a:r>
              <a:rPr lang="en-US">
                <a:latin typeface="Roboto Condensed"/>
                <a:ea typeface="Roboto Condensed"/>
                <a:cs typeface="Roboto Condensed"/>
              </a:rPr>
              <a:t>ME AGAIN.</a:t>
            </a:r>
          </a:p>
        </p:txBody>
      </p:sp>
      <p:pic>
        <p:nvPicPr>
          <p:cNvPr id="2" name="Picture 1" descr="A grey silhouette of a person&#10;&#10;Description automatically generated">
            <a:extLst>
              <a:ext uri="{FF2B5EF4-FFF2-40B4-BE49-F238E27FC236}">
                <a16:creationId xmlns:a16="http://schemas.microsoft.com/office/drawing/2014/main" id="{873A149B-AF5E-563C-B0FE-EF22A6D504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24741" y="1876946"/>
            <a:ext cx="3135422" cy="3104107"/>
          </a:xfrm>
          <a:prstGeom prst="rect">
            <a:avLst/>
          </a:prstGeom>
        </p:spPr>
      </p:pic>
    </p:spTree>
    <p:extLst>
      <p:ext uri="{BB962C8B-B14F-4D97-AF65-F5344CB8AC3E}">
        <p14:creationId xmlns:p14="http://schemas.microsoft.com/office/powerpoint/2010/main" val="3117105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833B3110-B357-7B98-ECB8-8A37F3C78C38}"/>
              </a:ext>
            </a:extLst>
          </p:cNvPr>
          <p:cNvSpPr txBox="1">
            <a:spLocks/>
          </p:cNvSpPr>
          <p:nvPr/>
        </p:nvSpPr>
        <p:spPr>
          <a:xfrm>
            <a:off x="7962900" y="685800"/>
            <a:ext cx="3771900" cy="5486400"/>
          </a:xfrm>
          <a:prstGeom prst="rect">
            <a:avLst/>
          </a:prstGeom>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US" sz="4000">
                <a:latin typeface="Roboto Medium" panose="02000000000000000000" pitchFamily="2" charset="0"/>
                <a:ea typeface="Roboto Medium" panose="02000000000000000000" pitchFamily="2" charset="0"/>
                <a:cs typeface="Roboto Medium" panose="02000000000000000000" pitchFamily="2" charset="0"/>
              </a:rPr>
              <a:t>John Doe</a:t>
            </a:r>
          </a:p>
          <a:p>
            <a:pPr marL="0" indent="0">
              <a:lnSpc>
                <a:spcPct val="100000"/>
              </a:lnSpc>
              <a:spcBef>
                <a:spcPts val="1200"/>
              </a:spcBef>
              <a:buNone/>
            </a:pPr>
            <a:r>
              <a:rPr lang="en-US" sz="1600">
                <a:latin typeface="Roboto Light" panose="02000000000000000000" pitchFamily="2" charset="0"/>
              </a:rPr>
              <a:t>Job Title</a:t>
            </a:r>
          </a:p>
          <a:p>
            <a:pPr marL="0" indent="0">
              <a:lnSpc>
                <a:spcPct val="100000"/>
              </a:lnSpc>
              <a:spcBef>
                <a:spcPts val="1200"/>
              </a:spcBef>
              <a:buNone/>
            </a:pPr>
            <a:r>
              <a:rPr lang="en-US" sz="1200">
                <a:latin typeface="Roboto Light" panose="02000000000000000000" pitchFamily="2" charset="0"/>
                <a:hlinkClick r:id="rId3"/>
              </a:rPr>
              <a:t>johndoe@jobcorps.gov</a:t>
            </a:r>
            <a:endParaRPr lang="en-US" sz="1200">
              <a:latin typeface="Roboto Light" panose="02000000000000000000" pitchFamily="2" charset="0"/>
            </a:endParaRPr>
          </a:p>
          <a:p>
            <a:pPr marL="0" indent="0">
              <a:lnSpc>
                <a:spcPct val="100000"/>
              </a:lnSpc>
              <a:spcBef>
                <a:spcPts val="1200"/>
              </a:spcBef>
              <a:buNone/>
            </a:pPr>
            <a:r>
              <a:rPr lang="en-US" sz="1200">
                <a:latin typeface="Roboto Light" panose="02000000000000000000" pitchFamily="2" charset="0"/>
              </a:rPr>
              <a:t>555.555.5555</a:t>
            </a:r>
          </a:p>
        </p:txBody>
      </p:sp>
      <p:sp>
        <p:nvSpPr>
          <p:cNvPr id="7" name="Rectangle 6">
            <a:extLst>
              <a:ext uri="{FF2B5EF4-FFF2-40B4-BE49-F238E27FC236}">
                <a16:creationId xmlns:a16="http://schemas.microsoft.com/office/drawing/2014/main" id="{1D1CD326-38A8-27F8-9D93-DE9B45AAA8D8}"/>
              </a:ext>
            </a:extLst>
          </p:cNvPr>
          <p:cNvSpPr/>
          <p:nvPr/>
        </p:nvSpPr>
        <p:spPr>
          <a:xfrm>
            <a:off x="4419600" y="2021619"/>
            <a:ext cx="2948460" cy="28147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a:extLst>
              <a:ext uri="{FF2B5EF4-FFF2-40B4-BE49-F238E27FC236}">
                <a16:creationId xmlns:a16="http://schemas.microsoft.com/office/drawing/2014/main" id="{552E764A-EF3F-2282-0B84-B0C5975324D0}"/>
              </a:ext>
            </a:extLst>
          </p:cNvPr>
          <p:cNvSpPr>
            <a:spLocks noGrp="1"/>
          </p:cNvSpPr>
          <p:nvPr>
            <p:ph type="body" sz="quarter" idx="10"/>
          </p:nvPr>
        </p:nvSpPr>
        <p:spPr>
          <a:xfrm>
            <a:off x="457198" y="1529451"/>
            <a:ext cx="3962401" cy="3799099"/>
          </a:xfrm>
        </p:spPr>
        <p:txBody>
          <a:bodyPr/>
          <a:lstStyle/>
          <a:p>
            <a:pPr>
              <a:lnSpc>
                <a:spcPct val="100000"/>
              </a:lnSpc>
            </a:pPr>
            <a:r>
              <a:rPr lang="en-US" sz="4800">
                <a:ea typeface="Roboto Condensed" panose="02000000000000000000" pitchFamily="2" charset="0"/>
                <a:cs typeface="Roboto Condensed" panose="02000000000000000000" pitchFamily="2" charset="0"/>
              </a:rPr>
              <a:t>HELLO.</a:t>
            </a:r>
          </a:p>
        </p:txBody>
      </p:sp>
      <p:pic>
        <p:nvPicPr>
          <p:cNvPr id="4" name="Picture 3" descr="A grey silhouette of a person&#10;&#10;Description automatically generated">
            <a:extLst>
              <a:ext uri="{FF2B5EF4-FFF2-40B4-BE49-F238E27FC236}">
                <a16:creationId xmlns:a16="http://schemas.microsoft.com/office/drawing/2014/main" id="{9F07C7FC-7768-0ADD-9F66-08D85E0414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24741" y="1876946"/>
            <a:ext cx="3135422" cy="3104107"/>
          </a:xfrm>
          <a:prstGeom prst="rect">
            <a:avLst/>
          </a:prstGeom>
        </p:spPr>
      </p:pic>
      <p:sp>
        <p:nvSpPr>
          <p:cNvPr id="2" name="TextBox 1">
            <a:extLst>
              <a:ext uri="{FF2B5EF4-FFF2-40B4-BE49-F238E27FC236}">
                <a16:creationId xmlns:a16="http://schemas.microsoft.com/office/drawing/2014/main" id="{32E1CD13-0C00-DF20-D822-BAF0F42066FA}"/>
              </a:ext>
            </a:extLst>
          </p:cNvPr>
          <p:cNvSpPr txBox="1"/>
          <p:nvPr/>
        </p:nvSpPr>
        <p:spPr>
          <a:xfrm>
            <a:off x="730250" y="1047750"/>
            <a:ext cx="0" cy="0"/>
          </a:xfrm>
          <a:prstGeom prst="rect">
            <a:avLst/>
          </a:prstGeom>
          <a:noFill/>
        </p:spPr>
        <p:txBody>
          <a:bodyPr wrap="none" lIns="0" tIns="0" rIns="0" bIns="0" rtlCol="0" anchor="t" anchorCtr="0">
            <a:noAutofit/>
          </a:bodyPr>
          <a:lstStyle/>
          <a:p>
            <a:pPr algn="l"/>
            <a:endParaRPr lang="en-US" sz="1400">
              <a:solidFill>
                <a:schemeClr val="bg1"/>
              </a:solidFill>
              <a:latin typeface="Montserrat" pitchFamily="2" charset="77"/>
            </a:endParaRPr>
          </a:p>
        </p:txBody>
      </p:sp>
      <p:sp>
        <p:nvSpPr>
          <p:cNvPr id="3" name="TextBox 2">
            <a:extLst>
              <a:ext uri="{FF2B5EF4-FFF2-40B4-BE49-F238E27FC236}">
                <a16:creationId xmlns:a16="http://schemas.microsoft.com/office/drawing/2014/main" id="{11240ABB-D3A1-3282-2FEC-43CA91CA6623}"/>
              </a:ext>
            </a:extLst>
          </p:cNvPr>
          <p:cNvSpPr txBox="1"/>
          <p:nvPr/>
        </p:nvSpPr>
        <p:spPr>
          <a:xfrm>
            <a:off x="-342900" y="1085850"/>
            <a:ext cx="0" cy="0"/>
          </a:xfrm>
          <a:prstGeom prst="rect">
            <a:avLst/>
          </a:prstGeom>
          <a:noFill/>
        </p:spPr>
        <p:txBody>
          <a:bodyPr wrap="none" lIns="0" tIns="0" rIns="0" bIns="0" rtlCol="0" anchor="t" anchorCtr="0">
            <a:noAutofit/>
          </a:bodyPr>
          <a:lstStyle/>
          <a:p>
            <a:pPr algn="l"/>
            <a:endParaRPr lang="en-US" sz="1400">
              <a:solidFill>
                <a:schemeClr val="bg1"/>
              </a:solidFill>
              <a:latin typeface="Montserrat" pitchFamily="2" charset="77"/>
            </a:endParaRPr>
          </a:p>
        </p:txBody>
      </p:sp>
    </p:spTree>
    <p:extLst>
      <p:ext uri="{BB962C8B-B14F-4D97-AF65-F5344CB8AC3E}">
        <p14:creationId xmlns:p14="http://schemas.microsoft.com/office/powerpoint/2010/main" val="630421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C423AD-3DC9-9548-406D-370E42D1031A}"/>
              </a:ext>
            </a:extLst>
          </p:cNvPr>
          <p:cNvSpPr>
            <a:spLocks noGrp="1"/>
          </p:cNvSpPr>
          <p:nvPr>
            <p:ph idx="1"/>
          </p:nvPr>
        </p:nvSpPr>
        <p:spPr>
          <a:xfrm>
            <a:off x="1229670" y="4421416"/>
            <a:ext cx="2088800" cy="1283624"/>
          </a:xfrm>
        </p:spPr>
        <p:txBody>
          <a:bodyPr>
            <a:normAutofit/>
          </a:bodyPr>
          <a:lstStyle/>
          <a:p>
            <a:pPr marL="0" indent="0" algn="ctr">
              <a:lnSpc>
                <a:spcPct val="100000"/>
              </a:lnSpc>
              <a:spcBef>
                <a:spcPts val="1200"/>
              </a:spcBef>
              <a:buNone/>
            </a:pPr>
            <a:r>
              <a:rPr lang="en-US">
                <a:solidFill>
                  <a:srgbClr val="44B4E2"/>
                </a:solidFill>
                <a:latin typeface="Roboto Medium" panose="02000000000000000000" pitchFamily="2" charset="0"/>
                <a:ea typeface="Roboto Medium" panose="02000000000000000000" pitchFamily="2" charset="0"/>
                <a:cs typeface="Roboto Medium" panose="02000000000000000000" pitchFamily="2" charset="0"/>
              </a:rPr>
              <a:t>LEARN</a:t>
            </a:r>
            <a:br>
              <a:rPr lang="en-US" sz="1400">
                <a:latin typeface="Roboto Condensed" panose="02000000000000000000" pitchFamily="2" charset="0"/>
              </a:rPr>
            </a:br>
            <a:r>
              <a:rPr lang="en-US" sz="1400"/>
              <a:t>the skills and resources to be successful in a career.</a:t>
            </a:r>
          </a:p>
        </p:txBody>
      </p:sp>
      <p:sp>
        <p:nvSpPr>
          <p:cNvPr id="5" name="Text Placeholder 4">
            <a:extLst>
              <a:ext uri="{FF2B5EF4-FFF2-40B4-BE49-F238E27FC236}">
                <a16:creationId xmlns:a16="http://schemas.microsoft.com/office/drawing/2014/main" id="{556B4B72-893F-6012-4311-E755DF106406}"/>
              </a:ext>
            </a:extLst>
          </p:cNvPr>
          <p:cNvSpPr>
            <a:spLocks noGrp="1"/>
          </p:cNvSpPr>
          <p:nvPr>
            <p:ph type="body" sz="quarter" idx="12"/>
          </p:nvPr>
        </p:nvSpPr>
        <p:spPr/>
        <p:txBody>
          <a:bodyPr>
            <a:normAutofit/>
          </a:bodyPr>
          <a:lstStyle/>
          <a:p>
            <a:r>
              <a:rPr lang="en-US" sz="4800">
                <a:ea typeface="Roboto Condensed" panose="02000000000000000000" pitchFamily="2" charset="0"/>
                <a:cs typeface="Roboto Condensed" panose="02000000000000000000" pitchFamily="2" charset="0"/>
              </a:rPr>
              <a:t>DID YOU KNOW? </a:t>
            </a:r>
          </a:p>
        </p:txBody>
      </p:sp>
      <p:pic>
        <p:nvPicPr>
          <p:cNvPr id="4" name="Picture 3" descr="A blue sun and open book&#10;&#10;Description automatically generated">
            <a:extLst>
              <a:ext uri="{FF2B5EF4-FFF2-40B4-BE49-F238E27FC236}">
                <a16:creationId xmlns:a16="http://schemas.microsoft.com/office/drawing/2014/main" id="{B8AD61DC-A556-B967-B64F-DFCCC8DEB0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2376" y="2997200"/>
            <a:ext cx="1092200" cy="863600"/>
          </a:xfrm>
          <a:prstGeom prst="rect">
            <a:avLst/>
          </a:prstGeom>
        </p:spPr>
      </p:pic>
      <p:pic>
        <p:nvPicPr>
          <p:cNvPr id="14" name="Picture 13" descr="A blue outline of a graduation cap&#10;&#10;Description automatically generated">
            <a:extLst>
              <a:ext uri="{FF2B5EF4-FFF2-40B4-BE49-F238E27FC236}">
                <a16:creationId xmlns:a16="http://schemas.microsoft.com/office/drawing/2014/main" id="{DEDF8104-15B5-94CE-9FDD-D56720D7CB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9009" y="3209143"/>
            <a:ext cx="1304636" cy="773545"/>
          </a:xfrm>
          <a:prstGeom prst="rect">
            <a:avLst/>
          </a:prstGeom>
        </p:spPr>
      </p:pic>
      <p:pic>
        <p:nvPicPr>
          <p:cNvPr id="16" name="Picture 15" descr="A blue outline of a microscope and a gear&#10;&#10;Description automatically generated">
            <a:extLst>
              <a:ext uri="{FF2B5EF4-FFF2-40B4-BE49-F238E27FC236}">
                <a16:creationId xmlns:a16="http://schemas.microsoft.com/office/drawing/2014/main" id="{EC5CC6FE-D6BE-FACD-E9D8-B2D18E356D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99984" y="3011974"/>
            <a:ext cx="1107539" cy="1166346"/>
          </a:xfrm>
          <a:prstGeom prst="rect">
            <a:avLst/>
          </a:prstGeom>
        </p:spPr>
      </p:pic>
      <p:pic>
        <p:nvPicPr>
          <p:cNvPr id="18" name="Picture 17" descr="A group of people with arrows&#10;&#10;Description automatically generated">
            <a:extLst>
              <a:ext uri="{FF2B5EF4-FFF2-40B4-BE49-F238E27FC236}">
                <a16:creationId xmlns:a16="http://schemas.microsoft.com/office/drawing/2014/main" id="{9D02F41C-33FD-A19F-8D31-D1D66FED7EF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89429" y="3000120"/>
            <a:ext cx="981364" cy="1177636"/>
          </a:xfrm>
          <a:prstGeom prst="rect">
            <a:avLst/>
          </a:prstGeom>
        </p:spPr>
      </p:pic>
      <p:sp>
        <p:nvSpPr>
          <p:cNvPr id="19" name="Content Placeholder 1">
            <a:extLst>
              <a:ext uri="{FF2B5EF4-FFF2-40B4-BE49-F238E27FC236}">
                <a16:creationId xmlns:a16="http://schemas.microsoft.com/office/drawing/2014/main" id="{26EEF259-CA0C-57F4-FB1C-1FA2AEE40028}"/>
              </a:ext>
            </a:extLst>
          </p:cNvPr>
          <p:cNvSpPr txBox="1">
            <a:spLocks/>
          </p:cNvSpPr>
          <p:nvPr/>
        </p:nvSpPr>
        <p:spPr>
          <a:xfrm>
            <a:off x="3776927" y="4421416"/>
            <a:ext cx="2088800" cy="1283624"/>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System Font Regular"/>
              <a:buChar char="▸"/>
              <a:defRPr sz="2000" b="0" i="0" kern="1200">
                <a:solidFill>
                  <a:schemeClr val="tx1"/>
                </a:solidFill>
                <a:latin typeface="Roboto Light" panose="02000000000000000000" pitchFamily="2" charset="0"/>
                <a:ea typeface="+mn-ea"/>
                <a:cs typeface="+mn-cs"/>
              </a:defRPr>
            </a:lvl1pPr>
            <a:lvl2pPr marL="457200" indent="-228600" algn="l" defTabSz="914400" rtl="0" eaLnBrk="1" latinLnBrk="0" hangingPunct="1">
              <a:lnSpc>
                <a:spcPct val="90000"/>
              </a:lnSpc>
              <a:spcBef>
                <a:spcPts val="500"/>
              </a:spcBef>
              <a:buFont typeface="System Font Regular"/>
              <a:buChar char="▸"/>
              <a:defRPr sz="1800" b="0" i="0" kern="1200">
                <a:solidFill>
                  <a:schemeClr val="tx1"/>
                </a:solidFill>
                <a:latin typeface="Roboto Light" panose="02000000000000000000" pitchFamily="2" charset="0"/>
                <a:ea typeface="+mn-ea"/>
                <a:cs typeface="+mn-cs"/>
              </a:defRPr>
            </a:lvl2pPr>
            <a:lvl3pPr marL="685800" indent="-228600" algn="l" defTabSz="914400" rtl="0" eaLnBrk="1" latinLnBrk="0" hangingPunct="1">
              <a:lnSpc>
                <a:spcPct val="90000"/>
              </a:lnSpc>
              <a:spcBef>
                <a:spcPts val="500"/>
              </a:spcBef>
              <a:buFont typeface="System Font Regular"/>
              <a:buChar char="▸"/>
              <a:defRPr sz="1600" b="0" i="0" kern="1200">
                <a:solidFill>
                  <a:schemeClr val="tx1"/>
                </a:solidFill>
                <a:latin typeface="Roboto Light" panose="02000000000000000000" pitchFamily="2" charset="0"/>
                <a:ea typeface="+mn-ea"/>
                <a:cs typeface="+mn-cs"/>
              </a:defRPr>
            </a:lvl3pPr>
            <a:lvl4pPr marL="914400" indent="-228600" algn="l" defTabSz="914400" rtl="0" eaLnBrk="1" latinLnBrk="0" hangingPunct="1">
              <a:lnSpc>
                <a:spcPct val="90000"/>
              </a:lnSpc>
              <a:spcBef>
                <a:spcPts val="500"/>
              </a:spcBef>
              <a:buFont typeface="System Font Regular"/>
              <a:buChar char="▸"/>
              <a:defRPr sz="1400" b="0" i="0" kern="1200">
                <a:solidFill>
                  <a:schemeClr val="tx1"/>
                </a:solidFill>
                <a:latin typeface="Roboto Light" panose="02000000000000000000" pitchFamily="2" charset="0"/>
                <a:ea typeface="+mn-ea"/>
                <a:cs typeface="+mn-cs"/>
              </a:defRPr>
            </a:lvl4pPr>
            <a:lvl5pPr marL="1143000" indent="-228600" algn="l" defTabSz="914400" rtl="0" eaLnBrk="1" latinLnBrk="0" hangingPunct="1">
              <a:lnSpc>
                <a:spcPct val="90000"/>
              </a:lnSpc>
              <a:spcBef>
                <a:spcPts val="500"/>
              </a:spcBef>
              <a:buFont typeface="System Font Regular"/>
              <a:buChar char="▸"/>
              <a:defRPr sz="1200" b="0" i="0" kern="1200">
                <a:solidFill>
                  <a:schemeClr val="tx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Font typeface="System Font Regular"/>
              <a:buNone/>
            </a:pPr>
            <a:r>
              <a:rPr lang="en-US">
                <a:solidFill>
                  <a:srgbClr val="44B4E2"/>
                </a:solidFill>
                <a:latin typeface="Roboto Medium" panose="02000000000000000000" pitchFamily="2" charset="0"/>
                <a:ea typeface="Roboto Medium" panose="02000000000000000000" pitchFamily="2" charset="0"/>
                <a:cs typeface="Roboto Medium" panose="02000000000000000000" pitchFamily="2" charset="0"/>
              </a:rPr>
              <a:t>EARN</a:t>
            </a:r>
            <a:br>
              <a:rPr lang="en-US" sz="1400">
                <a:latin typeface="Roboto Condensed" panose="02000000000000000000" pitchFamily="2" charset="0"/>
              </a:rPr>
            </a:br>
            <a:r>
              <a:rPr lang="en-US" sz="1400"/>
              <a:t>a high school diploma</a:t>
            </a:r>
            <a:br>
              <a:rPr lang="en-US" sz="1400"/>
            </a:br>
            <a:r>
              <a:rPr lang="en-US" sz="1400"/>
              <a:t>or equivalent.</a:t>
            </a:r>
          </a:p>
        </p:txBody>
      </p:sp>
      <p:sp>
        <p:nvSpPr>
          <p:cNvPr id="20" name="Content Placeholder 1">
            <a:extLst>
              <a:ext uri="{FF2B5EF4-FFF2-40B4-BE49-F238E27FC236}">
                <a16:creationId xmlns:a16="http://schemas.microsoft.com/office/drawing/2014/main" id="{30EF40EE-9E99-99CC-AF02-029C02D7DE24}"/>
              </a:ext>
            </a:extLst>
          </p:cNvPr>
          <p:cNvSpPr txBox="1">
            <a:spLocks/>
          </p:cNvSpPr>
          <p:nvPr/>
        </p:nvSpPr>
        <p:spPr>
          <a:xfrm>
            <a:off x="6324184" y="4421416"/>
            <a:ext cx="2088800" cy="1271955"/>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System Font Regular"/>
              <a:buChar char="▸"/>
              <a:defRPr sz="2000" b="0" i="0" kern="1200">
                <a:solidFill>
                  <a:schemeClr val="tx1"/>
                </a:solidFill>
                <a:latin typeface="Roboto Light" panose="02000000000000000000" pitchFamily="2" charset="0"/>
                <a:ea typeface="+mn-ea"/>
                <a:cs typeface="+mn-cs"/>
              </a:defRPr>
            </a:lvl1pPr>
            <a:lvl2pPr marL="457200" indent="-228600" algn="l" defTabSz="914400" rtl="0" eaLnBrk="1" latinLnBrk="0" hangingPunct="1">
              <a:lnSpc>
                <a:spcPct val="90000"/>
              </a:lnSpc>
              <a:spcBef>
                <a:spcPts val="500"/>
              </a:spcBef>
              <a:buFont typeface="System Font Regular"/>
              <a:buChar char="▸"/>
              <a:defRPr sz="1800" b="0" i="0" kern="1200">
                <a:solidFill>
                  <a:schemeClr val="tx1"/>
                </a:solidFill>
                <a:latin typeface="Roboto Light" panose="02000000000000000000" pitchFamily="2" charset="0"/>
                <a:ea typeface="+mn-ea"/>
                <a:cs typeface="+mn-cs"/>
              </a:defRPr>
            </a:lvl2pPr>
            <a:lvl3pPr marL="685800" indent="-228600" algn="l" defTabSz="914400" rtl="0" eaLnBrk="1" latinLnBrk="0" hangingPunct="1">
              <a:lnSpc>
                <a:spcPct val="90000"/>
              </a:lnSpc>
              <a:spcBef>
                <a:spcPts val="500"/>
              </a:spcBef>
              <a:buFont typeface="System Font Regular"/>
              <a:buChar char="▸"/>
              <a:defRPr sz="1600" b="0" i="0" kern="1200">
                <a:solidFill>
                  <a:schemeClr val="tx1"/>
                </a:solidFill>
                <a:latin typeface="Roboto Light" panose="02000000000000000000" pitchFamily="2" charset="0"/>
                <a:ea typeface="+mn-ea"/>
                <a:cs typeface="+mn-cs"/>
              </a:defRPr>
            </a:lvl3pPr>
            <a:lvl4pPr marL="914400" indent="-228600" algn="l" defTabSz="914400" rtl="0" eaLnBrk="1" latinLnBrk="0" hangingPunct="1">
              <a:lnSpc>
                <a:spcPct val="90000"/>
              </a:lnSpc>
              <a:spcBef>
                <a:spcPts val="500"/>
              </a:spcBef>
              <a:buFont typeface="System Font Regular"/>
              <a:buChar char="▸"/>
              <a:defRPr sz="1400" b="0" i="0" kern="1200">
                <a:solidFill>
                  <a:schemeClr val="tx1"/>
                </a:solidFill>
                <a:latin typeface="Roboto Light" panose="02000000000000000000" pitchFamily="2" charset="0"/>
                <a:ea typeface="+mn-ea"/>
                <a:cs typeface="+mn-cs"/>
              </a:defRPr>
            </a:lvl4pPr>
            <a:lvl5pPr marL="1143000" indent="-228600" algn="l" defTabSz="914400" rtl="0" eaLnBrk="1" latinLnBrk="0" hangingPunct="1">
              <a:lnSpc>
                <a:spcPct val="90000"/>
              </a:lnSpc>
              <a:spcBef>
                <a:spcPts val="500"/>
              </a:spcBef>
              <a:buFont typeface="System Font Regular"/>
              <a:buChar char="▸"/>
              <a:defRPr sz="1200" b="0" i="0" kern="1200">
                <a:solidFill>
                  <a:schemeClr val="tx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Font typeface="System Font Regular"/>
              <a:buNone/>
            </a:pPr>
            <a:r>
              <a:rPr lang="en-US">
                <a:solidFill>
                  <a:srgbClr val="44B4E2"/>
                </a:solidFill>
                <a:latin typeface="Roboto Medium" panose="02000000000000000000" pitchFamily="2" charset="0"/>
                <a:ea typeface="Roboto Medium" panose="02000000000000000000" pitchFamily="2" charset="0"/>
                <a:cs typeface="Roboto Medium" panose="02000000000000000000" pitchFamily="2" charset="0"/>
              </a:rPr>
              <a:t>TRAIN</a:t>
            </a:r>
            <a:br>
              <a:rPr lang="en-US" sz="1400">
                <a:latin typeface="Roboto Condensed" panose="02000000000000000000" pitchFamily="2" charset="0"/>
              </a:rPr>
            </a:br>
            <a:r>
              <a:rPr lang="en-US" sz="1400"/>
              <a:t>in one of 10</a:t>
            </a:r>
            <a:br>
              <a:rPr lang="en-US" sz="1400"/>
            </a:br>
            <a:r>
              <a:rPr lang="en-US" sz="1400"/>
              <a:t>different industries.</a:t>
            </a:r>
          </a:p>
        </p:txBody>
      </p:sp>
      <p:sp>
        <p:nvSpPr>
          <p:cNvPr id="21" name="Content Placeholder 1">
            <a:extLst>
              <a:ext uri="{FF2B5EF4-FFF2-40B4-BE49-F238E27FC236}">
                <a16:creationId xmlns:a16="http://schemas.microsoft.com/office/drawing/2014/main" id="{DF054CF4-28CF-273F-851D-9CDECEE827E2}"/>
              </a:ext>
            </a:extLst>
          </p:cNvPr>
          <p:cNvSpPr txBox="1">
            <a:spLocks/>
          </p:cNvSpPr>
          <p:nvPr/>
        </p:nvSpPr>
        <p:spPr>
          <a:xfrm>
            <a:off x="8871442" y="4421415"/>
            <a:ext cx="2088800" cy="1283624"/>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System Font Regular"/>
              <a:buChar char="▸"/>
              <a:defRPr sz="2000" b="0" i="0" kern="1200">
                <a:solidFill>
                  <a:schemeClr val="tx1"/>
                </a:solidFill>
                <a:latin typeface="Roboto Light" panose="02000000000000000000" pitchFamily="2" charset="0"/>
                <a:ea typeface="+mn-ea"/>
                <a:cs typeface="+mn-cs"/>
              </a:defRPr>
            </a:lvl1pPr>
            <a:lvl2pPr marL="457200" indent="-228600" algn="l" defTabSz="914400" rtl="0" eaLnBrk="1" latinLnBrk="0" hangingPunct="1">
              <a:lnSpc>
                <a:spcPct val="90000"/>
              </a:lnSpc>
              <a:spcBef>
                <a:spcPts val="500"/>
              </a:spcBef>
              <a:buFont typeface="System Font Regular"/>
              <a:buChar char="▸"/>
              <a:defRPr sz="1800" b="0" i="0" kern="1200">
                <a:solidFill>
                  <a:schemeClr val="tx1"/>
                </a:solidFill>
                <a:latin typeface="Roboto Light" panose="02000000000000000000" pitchFamily="2" charset="0"/>
                <a:ea typeface="+mn-ea"/>
                <a:cs typeface="+mn-cs"/>
              </a:defRPr>
            </a:lvl2pPr>
            <a:lvl3pPr marL="685800" indent="-228600" algn="l" defTabSz="914400" rtl="0" eaLnBrk="1" latinLnBrk="0" hangingPunct="1">
              <a:lnSpc>
                <a:spcPct val="90000"/>
              </a:lnSpc>
              <a:spcBef>
                <a:spcPts val="500"/>
              </a:spcBef>
              <a:buFont typeface="System Font Regular"/>
              <a:buChar char="▸"/>
              <a:defRPr sz="1600" b="0" i="0" kern="1200">
                <a:solidFill>
                  <a:schemeClr val="tx1"/>
                </a:solidFill>
                <a:latin typeface="Roboto Light" panose="02000000000000000000" pitchFamily="2" charset="0"/>
                <a:ea typeface="+mn-ea"/>
                <a:cs typeface="+mn-cs"/>
              </a:defRPr>
            </a:lvl3pPr>
            <a:lvl4pPr marL="914400" indent="-228600" algn="l" defTabSz="914400" rtl="0" eaLnBrk="1" latinLnBrk="0" hangingPunct="1">
              <a:lnSpc>
                <a:spcPct val="90000"/>
              </a:lnSpc>
              <a:spcBef>
                <a:spcPts val="500"/>
              </a:spcBef>
              <a:buFont typeface="System Font Regular"/>
              <a:buChar char="▸"/>
              <a:defRPr sz="1400" b="0" i="0" kern="1200">
                <a:solidFill>
                  <a:schemeClr val="tx1"/>
                </a:solidFill>
                <a:latin typeface="Roboto Light" panose="02000000000000000000" pitchFamily="2" charset="0"/>
                <a:ea typeface="+mn-ea"/>
                <a:cs typeface="+mn-cs"/>
              </a:defRPr>
            </a:lvl4pPr>
            <a:lvl5pPr marL="1143000" indent="-228600" algn="l" defTabSz="914400" rtl="0" eaLnBrk="1" latinLnBrk="0" hangingPunct="1">
              <a:lnSpc>
                <a:spcPct val="90000"/>
              </a:lnSpc>
              <a:spcBef>
                <a:spcPts val="500"/>
              </a:spcBef>
              <a:buFont typeface="System Font Regular"/>
              <a:buChar char="▸"/>
              <a:defRPr sz="1200" b="0" i="0" kern="1200">
                <a:solidFill>
                  <a:schemeClr val="tx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Font typeface="System Font Regular"/>
              <a:buNone/>
            </a:pPr>
            <a:r>
              <a:rPr lang="en-US">
                <a:solidFill>
                  <a:srgbClr val="44B4E2"/>
                </a:solidFill>
                <a:latin typeface="Roboto Medium" panose="02000000000000000000" pitchFamily="2" charset="0"/>
                <a:ea typeface="Roboto Medium" panose="02000000000000000000" pitchFamily="2" charset="0"/>
                <a:cs typeface="Roboto Medium" panose="02000000000000000000" pitchFamily="2" charset="0"/>
              </a:rPr>
              <a:t>ENGAGE</a:t>
            </a:r>
            <a:br>
              <a:rPr lang="en-US" sz="1400">
                <a:latin typeface="Roboto Condensed" panose="02000000000000000000" pitchFamily="2" charset="0"/>
              </a:rPr>
            </a:br>
            <a:r>
              <a:rPr lang="en-US" sz="1400"/>
              <a:t>with a supportive community to access graduate resources</a:t>
            </a:r>
            <a:br>
              <a:rPr lang="en-US" sz="1400"/>
            </a:br>
            <a:r>
              <a:rPr lang="en-US" sz="1400"/>
              <a:t>and connections.</a:t>
            </a:r>
          </a:p>
        </p:txBody>
      </p:sp>
    </p:spTree>
    <p:extLst>
      <p:ext uri="{BB962C8B-B14F-4D97-AF65-F5344CB8AC3E}">
        <p14:creationId xmlns:p14="http://schemas.microsoft.com/office/powerpoint/2010/main" val="360501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36DFDF35-674A-648F-216B-AD7E7DE7AC9C}"/>
              </a:ext>
            </a:extLst>
          </p:cNvPr>
          <p:cNvSpPr txBox="1">
            <a:spLocks/>
          </p:cNvSpPr>
          <p:nvPr/>
        </p:nvSpPr>
        <p:spPr>
          <a:xfrm>
            <a:off x="6146616" y="2472858"/>
            <a:ext cx="2647263" cy="362778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US">
                <a:latin typeface="Roboto Medium" panose="02000000000000000000" pitchFamily="2" charset="0"/>
                <a:ea typeface="Roboto Medium" panose="02000000000000000000" pitchFamily="2" charset="0"/>
                <a:cs typeface="Roboto Medium" panose="02000000000000000000" pitchFamily="2" charset="0"/>
              </a:rPr>
              <a:t>TRAINING OFFERED</a:t>
            </a:r>
          </a:p>
          <a:p>
            <a:pPr>
              <a:lnSpc>
                <a:spcPct val="100000"/>
              </a:lnSpc>
              <a:spcBef>
                <a:spcPts val="1200"/>
              </a:spcBef>
              <a:buClr>
                <a:srgbClr val="44B4E2"/>
              </a:buClr>
            </a:pPr>
            <a:r>
              <a:rPr lang="en-US" sz="1400">
                <a:latin typeface="Roboto Light" panose="02000000000000000000" pitchFamily="2" charset="0"/>
              </a:rPr>
              <a:t>Training Area Offered 1</a:t>
            </a:r>
          </a:p>
          <a:p>
            <a:pPr>
              <a:lnSpc>
                <a:spcPct val="100000"/>
              </a:lnSpc>
              <a:spcBef>
                <a:spcPts val="1200"/>
              </a:spcBef>
              <a:buClr>
                <a:srgbClr val="44B4E2"/>
              </a:buClr>
            </a:pPr>
            <a:r>
              <a:rPr lang="en-US" sz="1400">
                <a:latin typeface="Roboto Light" panose="02000000000000000000" pitchFamily="2" charset="0"/>
              </a:rPr>
              <a:t>Training Area Offered 1</a:t>
            </a:r>
          </a:p>
          <a:p>
            <a:pPr>
              <a:lnSpc>
                <a:spcPct val="100000"/>
              </a:lnSpc>
              <a:spcBef>
                <a:spcPts val="1200"/>
              </a:spcBef>
              <a:buClr>
                <a:srgbClr val="44B4E2"/>
              </a:buClr>
            </a:pPr>
            <a:r>
              <a:rPr lang="en-US" sz="1400">
                <a:latin typeface="Roboto Light" panose="02000000000000000000" pitchFamily="2" charset="0"/>
              </a:rPr>
              <a:t>Training Area Offered 1</a:t>
            </a:r>
          </a:p>
          <a:p>
            <a:pPr>
              <a:lnSpc>
                <a:spcPct val="100000"/>
              </a:lnSpc>
              <a:spcBef>
                <a:spcPts val="1200"/>
              </a:spcBef>
              <a:buClr>
                <a:srgbClr val="44B4E2"/>
              </a:buClr>
            </a:pPr>
            <a:r>
              <a:rPr lang="en-US" sz="1400">
                <a:latin typeface="Roboto Light" panose="02000000000000000000" pitchFamily="2" charset="0"/>
              </a:rPr>
              <a:t>Training Area Offered 1</a:t>
            </a:r>
          </a:p>
          <a:p>
            <a:pPr>
              <a:lnSpc>
                <a:spcPct val="100000"/>
              </a:lnSpc>
              <a:spcBef>
                <a:spcPts val="1200"/>
              </a:spcBef>
              <a:buClr>
                <a:srgbClr val="44B4E2"/>
              </a:buClr>
            </a:pPr>
            <a:r>
              <a:rPr lang="en-US" sz="1400">
                <a:latin typeface="Roboto Light" panose="02000000000000000000" pitchFamily="2" charset="0"/>
              </a:rPr>
              <a:t>Training Area Offered 1</a:t>
            </a:r>
          </a:p>
          <a:p>
            <a:pPr>
              <a:lnSpc>
                <a:spcPct val="100000"/>
              </a:lnSpc>
              <a:spcBef>
                <a:spcPts val="1200"/>
              </a:spcBef>
              <a:buClr>
                <a:srgbClr val="44B4E2"/>
              </a:buClr>
            </a:pPr>
            <a:r>
              <a:rPr lang="en-US" sz="1400">
                <a:latin typeface="Roboto Light" panose="02000000000000000000" pitchFamily="2" charset="0"/>
              </a:rPr>
              <a:t>Training Area Offered 1</a:t>
            </a:r>
          </a:p>
          <a:p>
            <a:pPr>
              <a:lnSpc>
                <a:spcPct val="100000"/>
              </a:lnSpc>
              <a:spcBef>
                <a:spcPts val="1200"/>
              </a:spcBef>
              <a:buClr>
                <a:srgbClr val="44B4E2"/>
              </a:buClr>
            </a:pPr>
            <a:r>
              <a:rPr lang="en-US" sz="1400">
                <a:latin typeface="Roboto Light" panose="02000000000000000000" pitchFamily="2" charset="0"/>
              </a:rPr>
              <a:t>Training Area Offered 1</a:t>
            </a:r>
          </a:p>
          <a:p>
            <a:pPr>
              <a:lnSpc>
                <a:spcPct val="100000"/>
              </a:lnSpc>
              <a:spcBef>
                <a:spcPts val="1200"/>
              </a:spcBef>
              <a:buClr>
                <a:srgbClr val="44B4E2"/>
              </a:buClr>
            </a:pPr>
            <a:r>
              <a:rPr lang="en-US" sz="1400">
                <a:latin typeface="Roboto Light" panose="02000000000000000000" pitchFamily="2" charset="0"/>
              </a:rPr>
              <a:t>Training Area Offered 1</a:t>
            </a:r>
          </a:p>
        </p:txBody>
      </p:sp>
      <p:sp>
        <p:nvSpPr>
          <p:cNvPr id="10" name="Rectangle 9">
            <a:extLst>
              <a:ext uri="{FF2B5EF4-FFF2-40B4-BE49-F238E27FC236}">
                <a16:creationId xmlns:a16="http://schemas.microsoft.com/office/drawing/2014/main" id="{92C5D878-CEBA-44CD-FC35-5FCD8DA429C9}"/>
              </a:ext>
            </a:extLst>
          </p:cNvPr>
          <p:cNvSpPr/>
          <p:nvPr/>
        </p:nvSpPr>
        <p:spPr>
          <a:xfrm>
            <a:off x="457199" y="3009936"/>
            <a:ext cx="3604846" cy="294559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a:extLst>
              <a:ext uri="{FF2B5EF4-FFF2-40B4-BE49-F238E27FC236}">
                <a16:creationId xmlns:a16="http://schemas.microsoft.com/office/drawing/2014/main" id="{64BF8C63-27BF-3C95-7A96-95491C0EFC7A}"/>
              </a:ext>
            </a:extLst>
          </p:cNvPr>
          <p:cNvSpPr txBox="1">
            <a:spLocks/>
          </p:cNvSpPr>
          <p:nvPr/>
        </p:nvSpPr>
        <p:spPr>
          <a:xfrm>
            <a:off x="457200" y="2472858"/>
            <a:ext cx="3604846" cy="3780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US">
                <a:latin typeface="Roboto Medium" panose="02000000000000000000" pitchFamily="2" charset="0"/>
                <a:ea typeface="Roboto Medium" panose="02000000000000000000" pitchFamily="2" charset="0"/>
                <a:cs typeface="Roboto Medium" panose="02000000000000000000" pitchFamily="2" charset="0"/>
              </a:rPr>
              <a:t>CAMPUS</a:t>
            </a:r>
          </a:p>
        </p:txBody>
      </p:sp>
      <p:sp>
        <p:nvSpPr>
          <p:cNvPr id="14" name="Content Placeholder 1">
            <a:extLst>
              <a:ext uri="{FF2B5EF4-FFF2-40B4-BE49-F238E27FC236}">
                <a16:creationId xmlns:a16="http://schemas.microsoft.com/office/drawing/2014/main" id="{974F093A-5DE2-A05E-9FE3-98F72CB21C98}"/>
              </a:ext>
            </a:extLst>
          </p:cNvPr>
          <p:cNvSpPr txBox="1">
            <a:spLocks/>
          </p:cNvSpPr>
          <p:nvPr/>
        </p:nvSpPr>
        <p:spPr>
          <a:xfrm>
            <a:off x="4424901" y="2472858"/>
            <a:ext cx="2128299" cy="378052"/>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US">
                <a:latin typeface="Roboto Medium" panose="02000000000000000000" pitchFamily="2" charset="0"/>
                <a:ea typeface="Roboto Medium" panose="02000000000000000000" pitchFamily="2" charset="0"/>
                <a:cs typeface="Roboto Medium" panose="02000000000000000000" pitchFamily="2" charset="0"/>
              </a:rPr>
              <a:t>OBS</a:t>
            </a:r>
          </a:p>
        </p:txBody>
      </p:sp>
      <p:sp>
        <p:nvSpPr>
          <p:cNvPr id="15" name="Content Placeholder 1">
            <a:extLst>
              <a:ext uri="{FF2B5EF4-FFF2-40B4-BE49-F238E27FC236}">
                <a16:creationId xmlns:a16="http://schemas.microsoft.com/office/drawing/2014/main" id="{C7A00088-D278-BCB1-A0D3-C3F810481A46}"/>
              </a:ext>
            </a:extLst>
          </p:cNvPr>
          <p:cNvSpPr txBox="1">
            <a:spLocks/>
          </p:cNvSpPr>
          <p:nvPr/>
        </p:nvSpPr>
        <p:spPr>
          <a:xfrm>
            <a:off x="4345074" y="2816587"/>
            <a:ext cx="1546529" cy="100547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US" sz="6500" b="1" spc="-300">
                <a:solidFill>
                  <a:srgbClr val="44B4E2"/>
                </a:solidFill>
                <a:latin typeface="Roboto Black" panose="02000000000000000000" pitchFamily="2" charset="0"/>
                <a:ea typeface="Roboto Black" panose="02000000000000000000" pitchFamily="2" charset="0"/>
                <a:cs typeface="Roboto Black" panose="02000000000000000000" pitchFamily="2" charset="0"/>
              </a:rPr>
              <a:t>99</a:t>
            </a:r>
            <a:r>
              <a:rPr lang="en-US" sz="6500" b="1" spc="-300" baseline="30000">
                <a:solidFill>
                  <a:srgbClr val="44B4E2"/>
                </a:solidFill>
                <a:latin typeface="Roboto Black" panose="02000000000000000000" pitchFamily="2" charset="0"/>
                <a:ea typeface="Roboto Black" panose="02000000000000000000" pitchFamily="2" charset="0"/>
                <a:cs typeface="Roboto Black" panose="02000000000000000000" pitchFamily="2" charset="0"/>
              </a:rPr>
              <a:t>%</a:t>
            </a:r>
          </a:p>
        </p:txBody>
      </p:sp>
      <p:sp>
        <p:nvSpPr>
          <p:cNvPr id="19" name="Content Placeholder 1">
            <a:extLst>
              <a:ext uri="{FF2B5EF4-FFF2-40B4-BE49-F238E27FC236}">
                <a16:creationId xmlns:a16="http://schemas.microsoft.com/office/drawing/2014/main" id="{6084E7D1-3B52-7623-F786-C1EB36D1FB2B}"/>
              </a:ext>
            </a:extLst>
          </p:cNvPr>
          <p:cNvSpPr txBox="1">
            <a:spLocks/>
          </p:cNvSpPr>
          <p:nvPr/>
        </p:nvSpPr>
        <p:spPr>
          <a:xfrm>
            <a:off x="4424900" y="3761091"/>
            <a:ext cx="1098606" cy="385639"/>
          </a:xfrm>
          <a:prstGeom prst="rect">
            <a:avLst/>
          </a:prstGeom>
        </p:spPr>
        <p:txBody>
          <a:bodyPr vert="horz" lIns="0" tIns="0" rIns="0" bIns="0" rtlCol="0" anchor="t">
            <a:norm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000">
                <a:latin typeface="Roboto Light" panose="02000000000000000000" pitchFamily="2" charset="0"/>
              </a:rPr>
              <a:t>9,999 Students</a:t>
            </a:r>
          </a:p>
          <a:p>
            <a:pPr marL="0" indent="0">
              <a:lnSpc>
                <a:spcPct val="100000"/>
              </a:lnSpc>
              <a:spcBef>
                <a:spcPts val="0"/>
              </a:spcBef>
              <a:spcAft>
                <a:spcPts val="200"/>
              </a:spcAft>
              <a:buNone/>
            </a:pPr>
            <a:r>
              <a:rPr lang="en-US" sz="1000">
                <a:latin typeface="Roboto Light"/>
                <a:ea typeface="Roboto Light"/>
                <a:cs typeface="Roboto Light"/>
              </a:rPr>
              <a:t>9,999 Capacity</a:t>
            </a:r>
            <a:endParaRPr lang="en-US" sz="1000">
              <a:latin typeface="Roboto Light" panose="02000000000000000000" pitchFamily="2" charset="0"/>
            </a:endParaRPr>
          </a:p>
        </p:txBody>
      </p:sp>
      <p:sp>
        <p:nvSpPr>
          <p:cNvPr id="21" name="Content Placeholder 1">
            <a:extLst>
              <a:ext uri="{FF2B5EF4-FFF2-40B4-BE49-F238E27FC236}">
                <a16:creationId xmlns:a16="http://schemas.microsoft.com/office/drawing/2014/main" id="{0D5F8107-8C2B-C6B6-6187-5F6F0AFB9852}"/>
              </a:ext>
            </a:extLst>
          </p:cNvPr>
          <p:cNvSpPr txBox="1">
            <a:spLocks/>
          </p:cNvSpPr>
          <p:nvPr/>
        </p:nvSpPr>
        <p:spPr>
          <a:xfrm>
            <a:off x="9093116" y="2472858"/>
            <a:ext cx="2677443" cy="385639"/>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US">
                <a:latin typeface="Roboto Medium" panose="02000000000000000000" pitchFamily="2" charset="0"/>
                <a:ea typeface="Roboto Medium" panose="02000000000000000000" pitchFamily="2" charset="0"/>
                <a:cs typeface="Roboto Medium" panose="02000000000000000000" pitchFamily="2" charset="0"/>
              </a:rPr>
              <a:t>EMPLOYER PARTNERS</a:t>
            </a:r>
          </a:p>
        </p:txBody>
      </p:sp>
      <p:sp>
        <p:nvSpPr>
          <p:cNvPr id="22" name="Rectangle 21">
            <a:extLst>
              <a:ext uri="{FF2B5EF4-FFF2-40B4-BE49-F238E27FC236}">
                <a16:creationId xmlns:a16="http://schemas.microsoft.com/office/drawing/2014/main" id="{182EBA1D-D1BE-BBD8-F60D-50F601614FBB}"/>
              </a:ext>
            </a:extLst>
          </p:cNvPr>
          <p:cNvSpPr/>
          <p:nvPr/>
        </p:nvSpPr>
        <p:spPr>
          <a:xfrm>
            <a:off x="9648634" y="2949339"/>
            <a:ext cx="1566406" cy="91871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4" name="Text Placeholder 4">
            <a:extLst>
              <a:ext uri="{FF2B5EF4-FFF2-40B4-BE49-F238E27FC236}">
                <a16:creationId xmlns:a16="http://schemas.microsoft.com/office/drawing/2014/main" id="{0C383BE5-496B-BDA6-B5F8-DD7D8D19429A}"/>
              </a:ext>
            </a:extLst>
          </p:cNvPr>
          <p:cNvSpPr>
            <a:spLocks noGrp="1"/>
          </p:cNvSpPr>
          <p:nvPr>
            <p:ph type="body" sz="quarter" idx="12"/>
          </p:nvPr>
        </p:nvSpPr>
        <p:spPr>
          <a:xfrm>
            <a:off x="457199" y="457200"/>
            <a:ext cx="11277601" cy="1371600"/>
          </a:xfrm>
        </p:spPr>
        <p:txBody>
          <a:bodyPr>
            <a:normAutofit/>
          </a:bodyPr>
          <a:lstStyle/>
          <a:p>
            <a:r>
              <a:rPr lang="en-US">
                <a:ea typeface="Roboto Condensed" panose="02000000000000000000" pitchFamily="2" charset="0"/>
                <a:cs typeface="Roboto Condensed" panose="02000000000000000000" pitchFamily="2" charset="0"/>
              </a:rPr>
              <a:t>DID YOU KNOW? </a:t>
            </a:r>
          </a:p>
        </p:txBody>
      </p:sp>
      <p:pic>
        <p:nvPicPr>
          <p:cNvPr id="3" name="Picture 2">
            <a:extLst>
              <a:ext uri="{FF2B5EF4-FFF2-40B4-BE49-F238E27FC236}">
                <a16:creationId xmlns:a16="http://schemas.microsoft.com/office/drawing/2014/main" id="{396F05AD-2A7B-88A2-23ED-015ABFE41E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2949340"/>
            <a:ext cx="3604845" cy="3006188"/>
          </a:xfrm>
          <a:prstGeom prst="rect">
            <a:avLst/>
          </a:prstGeom>
        </p:spPr>
      </p:pic>
      <p:pic>
        <p:nvPicPr>
          <p:cNvPr id="8" name="Picture 7" descr="A qr code with a few squares&#10;&#10;Description automatically generated">
            <a:extLst>
              <a:ext uri="{FF2B5EF4-FFF2-40B4-BE49-F238E27FC236}">
                <a16:creationId xmlns:a16="http://schemas.microsoft.com/office/drawing/2014/main" id="{870FAE0E-653C-A404-045C-86B62C45CF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8000" y="5054947"/>
            <a:ext cx="888651" cy="888651"/>
          </a:xfrm>
          <a:prstGeom prst="rect">
            <a:avLst/>
          </a:prstGeom>
          <a:ln>
            <a:solidFill>
              <a:schemeClr val="bg2">
                <a:lumMod val="90000"/>
              </a:schemeClr>
            </a:solidFill>
          </a:ln>
        </p:spPr>
      </p:pic>
      <p:pic>
        <p:nvPicPr>
          <p:cNvPr id="12" name="Picture 11" descr="A black sign with white text&#10;&#10;Description automatically generated">
            <a:extLst>
              <a:ext uri="{FF2B5EF4-FFF2-40B4-BE49-F238E27FC236}">
                <a16:creationId xmlns:a16="http://schemas.microsoft.com/office/drawing/2014/main" id="{67F66645-C0F6-B220-4F13-A756E4CD797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87146" y="4554892"/>
            <a:ext cx="550358" cy="415773"/>
          </a:xfrm>
          <a:prstGeom prst="rect">
            <a:avLst/>
          </a:prstGeom>
        </p:spPr>
      </p:pic>
      <p:sp>
        <p:nvSpPr>
          <p:cNvPr id="16" name="Rectangle 15">
            <a:extLst>
              <a:ext uri="{FF2B5EF4-FFF2-40B4-BE49-F238E27FC236}">
                <a16:creationId xmlns:a16="http://schemas.microsoft.com/office/drawing/2014/main" id="{170FE301-C0A0-5B00-5CD6-3564592D8D53}"/>
              </a:ext>
            </a:extLst>
          </p:cNvPr>
          <p:cNvSpPr/>
          <p:nvPr/>
        </p:nvSpPr>
        <p:spPr>
          <a:xfrm>
            <a:off x="9648634" y="3979853"/>
            <a:ext cx="1566406" cy="91871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Rectangle 16">
            <a:extLst>
              <a:ext uri="{FF2B5EF4-FFF2-40B4-BE49-F238E27FC236}">
                <a16:creationId xmlns:a16="http://schemas.microsoft.com/office/drawing/2014/main" id="{BCDFEE29-D948-AB61-F6B7-1CD402330CFA}"/>
              </a:ext>
            </a:extLst>
          </p:cNvPr>
          <p:cNvSpPr/>
          <p:nvPr/>
        </p:nvSpPr>
        <p:spPr>
          <a:xfrm>
            <a:off x="9648634" y="5024882"/>
            <a:ext cx="1566406" cy="91871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Tree>
    <p:extLst>
      <p:ext uri="{BB962C8B-B14F-4D97-AF65-F5344CB8AC3E}">
        <p14:creationId xmlns:p14="http://schemas.microsoft.com/office/powerpoint/2010/main" val="2836388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51A3C584-AE66-53E4-34AF-2A5FF8D49242}"/>
              </a:ext>
            </a:extLst>
          </p:cNvPr>
          <p:cNvSpPr txBox="1">
            <a:spLocks/>
          </p:cNvSpPr>
          <p:nvPr/>
        </p:nvSpPr>
        <p:spPr>
          <a:xfrm>
            <a:off x="1676400" y="3252084"/>
            <a:ext cx="3657600" cy="2639831"/>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rtl="0" fontAlgn="base">
              <a:lnSpc>
                <a:spcPct val="150000"/>
              </a:lnSpc>
              <a:buClr>
                <a:srgbClr val="44B4E2"/>
              </a:buClr>
              <a:buSzPct val="110000"/>
              <a:buFont typeface="+mj-lt"/>
              <a:buAutoNum type="arabicPeriod"/>
            </a:pPr>
            <a:r>
              <a:rPr lang="en-US" sz="1800">
                <a:solidFill>
                  <a:srgbClr val="000000"/>
                </a:solidFill>
                <a:effectLst/>
                <a:highlight>
                  <a:srgbClr val="FFFFFF"/>
                </a:highlight>
                <a:latin typeface="Roboto Light" panose="02000000000000000000" pitchFamily="2" charset="0"/>
              </a:rPr>
              <a:t>Automotive and Machine Repair </a:t>
            </a:r>
          </a:p>
          <a:p>
            <a:pPr marL="342900" indent="-342900" algn="l" rtl="0" fontAlgn="base">
              <a:lnSpc>
                <a:spcPct val="150000"/>
              </a:lnSpc>
              <a:buClr>
                <a:srgbClr val="44B4E2"/>
              </a:buClr>
              <a:buSzPct val="110000"/>
              <a:buFont typeface="+mj-lt"/>
              <a:buAutoNum type="arabicPeriod"/>
            </a:pPr>
            <a:r>
              <a:rPr lang="en-US" sz="1800">
                <a:solidFill>
                  <a:srgbClr val="000000"/>
                </a:solidFill>
                <a:effectLst/>
                <a:highlight>
                  <a:srgbClr val="FFFFFF"/>
                </a:highlight>
                <a:latin typeface="Roboto Light" panose="02000000000000000000" pitchFamily="2" charset="0"/>
              </a:rPr>
              <a:t>Construction </a:t>
            </a:r>
          </a:p>
          <a:p>
            <a:pPr marL="342900" indent="-342900" algn="l" rtl="0" fontAlgn="base">
              <a:lnSpc>
                <a:spcPct val="150000"/>
              </a:lnSpc>
              <a:buClr>
                <a:srgbClr val="44B4E2"/>
              </a:buClr>
              <a:buSzPct val="110000"/>
              <a:buFont typeface="+mj-lt"/>
              <a:buAutoNum type="arabicPeriod"/>
            </a:pPr>
            <a:r>
              <a:rPr lang="en-US" sz="1800">
                <a:solidFill>
                  <a:srgbClr val="000000"/>
                </a:solidFill>
                <a:effectLst/>
                <a:highlight>
                  <a:srgbClr val="FFFFFF"/>
                </a:highlight>
                <a:latin typeface="Roboto Light" panose="02000000000000000000" pitchFamily="2" charset="0"/>
              </a:rPr>
              <a:t>Finance and Business </a:t>
            </a:r>
          </a:p>
          <a:p>
            <a:pPr marL="342900" indent="-342900" algn="l" rtl="0" fontAlgn="base">
              <a:lnSpc>
                <a:spcPct val="150000"/>
              </a:lnSpc>
              <a:buClr>
                <a:srgbClr val="44B4E2"/>
              </a:buClr>
              <a:buSzPct val="110000"/>
              <a:buFont typeface="+mj-lt"/>
              <a:buAutoNum type="arabicPeriod"/>
            </a:pPr>
            <a:r>
              <a:rPr lang="en-US" sz="1800">
                <a:solidFill>
                  <a:srgbClr val="000000"/>
                </a:solidFill>
                <a:effectLst/>
                <a:highlight>
                  <a:srgbClr val="FFFFFF"/>
                </a:highlight>
                <a:latin typeface="Roboto Light" panose="02000000000000000000" pitchFamily="2" charset="0"/>
              </a:rPr>
              <a:t>Health Care </a:t>
            </a:r>
          </a:p>
          <a:p>
            <a:pPr marL="342900" indent="-342900" algn="l" rtl="0" fontAlgn="base">
              <a:lnSpc>
                <a:spcPct val="150000"/>
              </a:lnSpc>
              <a:buClr>
                <a:srgbClr val="44B4E2"/>
              </a:buClr>
              <a:buSzPct val="110000"/>
              <a:buFont typeface="+mj-lt"/>
              <a:buAutoNum type="arabicPeriod"/>
            </a:pPr>
            <a:r>
              <a:rPr lang="en-US" sz="1800">
                <a:solidFill>
                  <a:srgbClr val="000000"/>
                </a:solidFill>
                <a:effectLst/>
                <a:highlight>
                  <a:srgbClr val="FFFFFF"/>
                </a:highlight>
                <a:latin typeface="Roboto Light" panose="02000000000000000000" pitchFamily="2" charset="0"/>
              </a:rPr>
              <a:t>Homeland Security </a:t>
            </a:r>
          </a:p>
        </p:txBody>
      </p:sp>
      <p:sp>
        <p:nvSpPr>
          <p:cNvPr id="11" name="Content Placeholder 1">
            <a:extLst>
              <a:ext uri="{FF2B5EF4-FFF2-40B4-BE49-F238E27FC236}">
                <a16:creationId xmlns:a16="http://schemas.microsoft.com/office/drawing/2014/main" id="{84F386E4-77C8-07A5-5F11-D291544FFC23}"/>
              </a:ext>
            </a:extLst>
          </p:cNvPr>
          <p:cNvSpPr txBox="1">
            <a:spLocks/>
          </p:cNvSpPr>
          <p:nvPr/>
        </p:nvSpPr>
        <p:spPr>
          <a:xfrm>
            <a:off x="6095999" y="3252083"/>
            <a:ext cx="4034971" cy="2639831"/>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rtl="0" fontAlgn="base">
              <a:lnSpc>
                <a:spcPct val="150000"/>
              </a:lnSpc>
              <a:buClr>
                <a:srgbClr val="44B4E2"/>
              </a:buClr>
              <a:buSzPct val="110000"/>
              <a:buFont typeface="+mj-lt"/>
              <a:buAutoNum type="arabicPeriod" startAt="6"/>
            </a:pPr>
            <a:r>
              <a:rPr lang="en-US" sz="1800">
                <a:solidFill>
                  <a:srgbClr val="000000"/>
                </a:solidFill>
                <a:effectLst/>
                <a:highlight>
                  <a:srgbClr val="FFFFFF"/>
                </a:highlight>
                <a:latin typeface="Roboto Light" panose="02000000000000000000" pitchFamily="2" charset="0"/>
              </a:rPr>
              <a:t>Hospitality </a:t>
            </a:r>
          </a:p>
          <a:p>
            <a:pPr marL="342900" indent="-342900" algn="l" rtl="0" fontAlgn="base">
              <a:lnSpc>
                <a:spcPct val="150000"/>
              </a:lnSpc>
              <a:buClr>
                <a:srgbClr val="44B4E2"/>
              </a:buClr>
              <a:buSzPct val="110000"/>
              <a:buFont typeface="+mj-lt"/>
              <a:buAutoNum type="arabicPeriod" startAt="6"/>
            </a:pPr>
            <a:r>
              <a:rPr lang="en-US" sz="1800">
                <a:solidFill>
                  <a:srgbClr val="000000"/>
                </a:solidFill>
                <a:effectLst/>
                <a:highlight>
                  <a:srgbClr val="FFFFFF"/>
                </a:highlight>
                <a:latin typeface="Roboto Light" panose="02000000000000000000" pitchFamily="2" charset="0"/>
              </a:rPr>
              <a:t>Information Technology </a:t>
            </a:r>
          </a:p>
          <a:p>
            <a:pPr marL="342900" indent="-342900" algn="l" rtl="0" fontAlgn="base">
              <a:lnSpc>
                <a:spcPct val="150000"/>
              </a:lnSpc>
              <a:buClr>
                <a:srgbClr val="44B4E2"/>
              </a:buClr>
              <a:buSzPct val="110000"/>
              <a:buFont typeface="+mj-lt"/>
              <a:buAutoNum type="arabicPeriod" startAt="6"/>
            </a:pPr>
            <a:r>
              <a:rPr lang="en-US" sz="1800">
                <a:solidFill>
                  <a:srgbClr val="000000"/>
                </a:solidFill>
                <a:effectLst/>
                <a:highlight>
                  <a:srgbClr val="FFFFFF"/>
                </a:highlight>
                <a:latin typeface="Roboto Light" panose="02000000000000000000" pitchFamily="2" charset="0"/>
              </a:rPr>
              <a:t>Advanced Manufacturing </a:t>
            </a:r>
          </a:p>
          <a:p>
            <a:pPr marL="342900" indent="-342900" algn="l" rtl="0" fontAlgn="base">
              <a:lnSpc>
                <a:spcPct val="150000"/>
              </a:lnSpc>
              <a:buClr>
                <a:srgbClr val="44B4E2"/>
              </a:buClr>
              <a:buSzPct val="110000"/>
              <a:buFont typeface="+mj-lt"/>
              <a:buAutoNum type="arabicPeriod" startAt="6"/>
            </a:pPr>
            <a:r>
              <a:rPr lang="en-US" sz="1800">
                <a:solidFill>
                  <a:srgbClr val="000000"/>
                </a:solidFill>
                <a:effectLst/>
                <a:highlight>
                  <a:srgbClr val="FFFFFF"/>
                </a:highlight>
                <a:latin typeface="Roboto Light" panose="02000000000000000000" pitchFamily="2" charset="0"/>
              </a:rPr>
              <a:t>Renewable Resources and Energy  </a:t>
            </a:r>
          </a:p>
          <a:p>
            <a:pPr marL="342900" indent="-342900" algn="l" rtl="0" fontAlgn="base">
              <a:lnSpc>
                <a:spcPct val="150000"/>
              </a:lnSpc>
              <a:buClr>
                <a:srgbClr val="44B4E2"/>
              </a:buClr>
              <a:buSzPct val="110000"/>
              <a:buFont typeface="+mj-lt"/>
              <a:buAutoNum type="arabicPeriod" startAt="6"/>
            </a:pPr>
            <a:r>
              <a:rPr lang="en-US" sz="1800">
                <a:solidFill>
                  <a:srgbClr val="000000"/>
                </a:solidFill>
                <a:effectLst/>
                <a:highlight>
                  <a:srgbClr val="FFFFFF"/>
                </a:highlight>
                <a:latin typeface="Roboto Light" panose="02000000000000000000" pitchFamily="2" charset="0"/>
              </a:rPr>
              <a:t>Transportation </a:t>
            </a:r>
          </a:p>
        </p:txBody>
      </p:sp>
      <p:sp>
        <p:nvSpPr>
          <p:cNvPr id="29" name="Content Placeholder 1">
            <a:extLst>
              <a:ext uri="{FF2B5EF4-FFF2-40B4-BE49-F238E27FC236}">
                <a16:creationId xmlns:a16="http://schemas.microsoft.com/office/drawing/2014/main" id="{0301C1F1-6530-DF4B-9F67-C02511007169}"/>
              </a:ext>
            </a:extLst>
          </p:cNvPr>
          <p:cNvSpPr txBox="1">
            <a:spLocks/>
          </p:cNvSpPr>
          <p:nvPr/>
        </p:nvSpPr>
        <p:spPr>
          <a:xfrm>
            <a:off x="457200" y="2534479"/>
            <a:ext cx="11277600" cy="518822"/>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fontAlgn="base">
              <a:lnSpc>
                <a:spcPct val="100000"/>
              </a:lnSpc>
              <a:buNone/>
            </a:pPr>
            <a:r>
              <a:rPr lang="en-US" sz="2500">
                <a:solidFill>
                  <a:srgbClr val="000000"/>
                </a:solidFill>
                <a:effectLst/>
                <a:highlight>
                  <a:srgbClr val="FFFFFF"/>
                </a:highlight>
                <a:latin typeface="Roboto" panose="02000000000000000000" pitchFamily="2" charset="0"/>
                <a:ea typeface="Roboto" panose="02000000000000000000" pitchFamily="2" charset="0"/>
                <a:cs typeface="Roboto" panose="02000000000000000000" pitchFamily="2" charset="0"/>
              </a:rPr>
              <a:t>Job Corps offers over 100 training programs across 10 in-demand industries. </a:t>
            </a:r>
          </a:p>
        </p:txBody>
      </p:sp>
      <p:sp>
        <p:nvSpPr>
          <p:cNvPr id="4" name="Text Placeholder 4">
            <a:extLst>
              <a:ext uri="{FF2B5EF4-FFF2-40B4-BE49-F238E27FC236}">
                <a16:creationId xmlns:a16="http://schemas.microsoft.com/office/drawing/2014/main" id="{ADF39653-BBF8-E89D-50AE-2AC96EA09BE3}"/>
              </a:ext>
            </a:extLst>
          </p:cNvPr>
          <p:cNvSpPr>
            <a:spLocks noGrp="1"/>
          </p:cNvSpPr>
          <p:nvPr>
            <p:ph type="body" sz="quarter" idx="12"/>
          </p:nvPr>
        </p:nvSpPr>
        <p:spPr>
          <a:xfrm>
            <a:off x="457199" y="457200"/>
            <a:ext cx="11277601" cy="1371600"/>
          </a:xfrm>
        </p:spPr>
        <p:txBody>
          <a:bodyPr>
            <a:normAutofit/>
          </a:bodyPr>
          <a:lstStyle/>
          <a:p>
            <a:r>
              <a:rPr lang="en-US">
                <a:ea typeface="Roboto Condensed" panose="02000000000000000000" pitchFamily="2" charset="0"/>
                <a:cs typeface="Roboto Condensed" panose="02000000000000000000" pitchFamily="2" charset="0"/>
              </a:rPr>
              <a:t>DID YOU KNOW? </a:t>
            </a:r>
          </a:p>
        </p:txBody>
      </p:sp>
    </p:spTree>
    <p:extLst>
      <p:ext uri="{BB962C8B-B14F-4D97-AF65-F5344CB8AC3E}">
        <p14:creationId xmlns:p14="http://schemas.microsoft.com/office/powerpoint/2010/main" val="82762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E81E36-6CA2-91D9-254D-CDE04F94D96E}"/>
              </a:ext>
            </a:extLst>
          </p:cNvPr>
          <p:cNvSpPr>
            <a:spLocks noGrp="1"/>
          </p:cNvSpPr>
          <p:nvPr>
            <p:ph type="body" sz="quarter" idx="10"/>
          </p:nvPr>
        </p:nvSpPr>
        <p:spPr/>
        <p:txBody>
          <a:bodyPr/>
          <a:lstStyle/>
          <a:p>
            <a:pPr>
              <a:lnSpc>
                <a:spcPct val="100000"/>
              </a:lnSpc>
            </a:pPr>
            <a:r>
              <a:rPr lang="en-US">
                <a:ea typeface="Roboto Condensed" panose="02000000000000000000" pitchFamily="2" charset="0"/>
                <a:cs typeface="Roboto Condensed" panose="02000000000000000000" pitchFamily="2" charset="0"/>
              </a:rPr>
              <a:t>JOB CORPS</a:t>
            </a:r>
            <a:br>
              <a:rPr lang="en-US">
                <a:ea typeface="Roboto Condensed" panose="02000000000000000000" pitchFamily="2" charset="0"/>
                <a:cs typeface="Roboto Condensed" panose="02000000000000000000" pitchFamily="2" charset="0"/>
              </a:rPr>
            </a:br>
            <a:r>
              <a:rPr lang="en-US">
                <a:ea typeface="Roboto Condensed" panose="02000000000000000000" pitchFamily="2" charset="0"/>
                <a:cs typeface="Roboto Condensed" panose="02000000000000000000" pitchFamily="2" charset="0"/>
              </a:rPr>
              <a:t>OFFERS YOU:</a:t>
            </a:r>
          </a:p>
        </p:txBody>
      </p:sp>
      <p:sp>
        <p:nvSpPr>
          <p:cNvPr id="17" name="Content Placeholder 1">
            <a:extLst>
              <a:ext uri="{FF2B5EF4-FFF2-40B4-BE49-F238E27FC236}">
                <a16:creationId xmlns:a16="http://schemas.microsoft.com/office/drawing/2014/main" id="{8C87E656-6B1A-B23D-8E68-FAB01973EE4C}"/>
              </a:ext>
            </a:extLst>
          </p:cNvPr>
          <p:cNvSpPr txBox="1">
            <a:spLocks/>
          </p:cNvSpPr>
          <p:nvPr/>
        </p:nvSpPr>
        <p:spPr>
          <a:xfrm>
            <a:off x="9673493" y="3786808"/>
            <a:ext cx="1395649" cy="47769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None/>
            </a:pPr>
            <a:r>
              <a:rPr lang="en-US" sz="1400">
                <a:latin typeface="Roboto Medium" panose="02000000000000000000" pitchFamily="2" charset="0"/>
                <a:ea typeface="Roboto Medium" panose="02000000000000000000" pitchFamily="2" charset="0"/>
                <a:cs typeface="Roboto Medium" panose="02000000000000000000" pitchFamily="2" charset="0"/>
              </a:rPr>
              <a:t>LIVING ALLOWANCE</a:t>
            </a:r>
          </a:p>
        </p:txBody>
      </p:sp>
      <p:sp>
        <p:nvSpPr>
          <p:cNvPr id="24" name="Content Placeholder 1">
            <a:extLst>
              <a:ext uri="{FF2B5EF4-FFF2-40B4-BE49-F238E27FC236}">
                <a16:creationId xmlns:a16="http://schemas.microsoft.com/office/drawing/2014/main" id="{892918BB-3524-9AAB-BEA7-856EBAB2E615}"/>
              </a:ext>
            </a:extLst>
          </p:cNvPr>
          <p:cNvSpPr txBox="1">
            <a:spLocks/>
          </p:cNvSpPr>
          <p:nvPr/>
        </p:nvSpPr>
        <p:spPr>
          <a:xfrm>
            <a:off x="7717833" y="3786808"/>
            <a:ext cx="1395649" cy="47769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None/>
            </a:pPr>
            <a:r>
              <a:rPr lang="en-US" sz="1400">
                <a:latin typeface="Roboto Medium" panose="02000000000000000000" pitchFamily="2" charset="0"/>
                <a:ea typeface="Roboto Medium" panose="02000000000000000000" pitchFamily="2" charset="0"/>
                <a:cs typeface="Roboto Medium" panose="02000000000000000000" pitchFamily="2" charset="0"/>
              </a:rPr>
              <a:t>BOOKS &amp; SUPPLIES</a:t>
            </a:r>
          </a:p>
        </p:txBody>
      </p:sp>
      <p:sp>
        <p:nvSpPr>
          <p:cNvPr id="27" name="Content Placeholder 1">
            <a:extLst>
              <a:ext uri="{FF2B5EF4-FFF2-40B4-BE49-F238E27FC236}">
                <a16:creationId xmlns:a16="http://schemas.microsoft.com/office/drawing/2014/main" id="{FA911633-0231-F412-A1ED-BCDEBB26D5A1}"/>
              </a:ext>
            </a:extLst>
          </p:cNvPr>
          <p:cNvSpPr txBox="1">
            <a:spLocks/>
          </p:cNvSpPr>
          <p:nvPr/>
        </p:nvSpPr>
        <p:spPr>
          <a:xfrm>
            <a:off x="5762172" y="3786808"/>
            <a:ext cx="1395649" cy="47769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None/>
            </a:pPr>
            <a:r>
              <a:rPr lang="en-US" sz="1400">
                <a:latin typeface="Roboto Medium" panose="02000000000000000000" pitchFamily="2" charset="0"/>
                <a:ea typeface="Roboto Medium" panose="02000000000000000000" pitchFamily="2" charset="0"/>
                <a:cs typeface="Roboto Medium" panose="02000000000000000000" pitchFamily="2" charset="0"/>
              </a:rPr>
              <a:t>NUTRITIOUS MEALS</a:t>
            </a:r>
          </a:p>
        </p:txBody>
      </p:sp>
      <p:sp>
        <p:nvSpPr>
          <p:cNvPr id="36" name="Content Placeholder 1">
            <a:extLst>
              <a:ext uri="{FF2B5EF4-FFF2-40B4-BE49-F238E27FC236}">
                <a16:creationId xmlns:a16="http://schemas.microsoft.com/office/drawing/2014/main" id="{733AEE08-E244-B2D9-99B3-385C901DF068}"/>
              </a:ext>
            </a:extLst>
          </p:cNvPr>
          <p:cNvSpPr txBox="1">
            <a:spLocks/>
          </p:cNvSpPr>
          <p:nvPr/>
        </p:nvSpPr>
        <p:spPr>
          <a:xfrm>
            <a:off x="8695663" y="1981296"/>
            <a:ext cx="1395649" cy="47769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None/>
            </a:pPr>
            <a:r>
              <a:rPr lang="en-US" sz="1400">
                <a:latin typeface="Roboto Medium" panose="02000000000000000000" pitchFamily="2" charset="0"/>
                <a:ea typeface="Roboto Medium" panose="02000000000000000000" pitchFamily="2" charset="0"/>
                <a:cs typeface="Roboto Medium" panose="02000000000000000000" pitchFamily="2" charset="0"/>
              </a:rPr>
              <a:t>BASIC</a:t>
            </a:r>
            <a:br>
              <a:rPr lang="en-US" sz="1400">
                <a:latin typeface="Roboto Medium" panose="02000000000000000000" pitchFamily="2" charset="0"/>
                <a:ea typeface="Roboto Medium" panose="02000000000000000000" pitchFamily="2" charset="0"/>
                <a:cs typeface="Roboto Medium" panose="02000000000000000000" pitchFamily="2" charset="0"/>
              </a:rPr>
            </a:br>
            <a:r>
              <a:rPr lang="en-US" sz="1400">
                <a:latin typeface="Roboto Medium" panose="02000000000000000000" pitchFamily="2" charset="0"/>
                <a:ea typeface="Roboto Medium" panose="02000000000000000000" pitchFamily="2" charset="0"/>
                <a:cs typeface="Roboto Medium" panose="02000000000000000000" pitchFamily="2" charset="0"/>
              </a:rPr>
              <a:t>MEDICAL CARE</a:t>
            </a:r>
          </a:p>
        </p:txBody>
      </p:sp>
      <p:sp>
        <p:nvSpPr>
          <p:cNvPr id="34" name="Content Placeholder 1">
            <a:extLst>
              <a:ext uri="{FF2B5EF4-FFF2-40B4-BE49-F238E27FC236}">
                <a16:creationId xmlns:a16="http://schemas.microsoft.com/office/drawing/2014/main" id="{FB503F4E-9915-A706-79C1-62341D06BFE1}"/>
              </a:ext>
            </a:extLst>
          </p:cNvPr>
          <p:cNvSpPr txBox="1">
            <a:spLocks/>
          </p:cNvSpPr>
          <p:nvPr/>
        </p:nvSpPr>
        <p:spPr>
          <a:xfrm>
            <a:off x="6740002" y="1981296"/>
            <a:ext cx="1395649" cy="47769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None/>
            </a:pPr>
            <a:r>
              <a:rPr lang="en-US" sz="1400">
                <a:latin typeface="Roboto Medium" panose="02000000000000000000" pitchFamily="2" charset="0"/>
                <a:ea typeface="Roboto Medium" panose="02000000000000000000" pitchFamily="2" charset="0"/>
                <a:cs typeface="Roboto Medium" panose="02000000000000000000" pitchFamily="2" charset="0"/>
              </a:rPr>
              <a:t>HOUSING</a:t>
            </a:r>
          </a:p>
        </p:txBody>
      </p:sp>
      <p:sp>
        <p:nvSpPr>
          <p:cNvPr id="46" name="Content Placeholder 1">
            <a:extLst>
              <a:ext uri="{FF2B5EF4-FFF2-40B4-BE49-F238E27FC236}">
                <a16:creationId xmlns:a16="http://schemas.microsoft.com/office/drawing/2014/main" id="{0D134A65-25E8-4CE3-859D-1B6D7488350A}"/>
              </a:ext>
            </a:extLst>
          </p:cNvPr>
          <p:cNvSpPr txBox="1">
            <a:spLocks/>
          </p:cNvSpPr>
          <p:nvPr/>
        </p:nvSpPr>
        <p:spPr>
          <a:xfrm>
            <a:off x="8695663" y="5607412"/>
            <a:ext cx="1395649" cy="47769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None/>
            </a:pPr>
            <a:r>
              <a:rPr lang="en-US" sz="1400">
                <a:latin typeface="Roboto Medium" panose="02000000000000000000" pitchFamily="2" charset="0"/>
                <a:ea typeface="Roboto Medium" panose="02000000000000000000" pitchFamily="2" charset="0"/>
                <a:cs typeface="Roboto Medium" panose="02000000000000000000" pitchFamily="2" charset="0"/>
              </a:rPr>
              <a:t>SUPPORTIVE COMMUNITY</a:t>
            </a:r>
          </a:p>
        </p:txBody>
      </p:sp>
      <p:sp>
        <p:nvSpPr>
          <p:cNvPr id="44" name="Content Placeholder 1">
            <a:extLst>
              <a:ext uri="{FF2B5EF4-FFF2-40B4-BE49-F238E27FC236}">
                <a16:creationId xmlns:a16="http://schemas.microsoft.com/office/drawing/2014/main" id="{EE9E7AC8-F346-21F2-5DD3-61EE2EB63AFE}"/>
              </a:ext>
            </a:extLst>
          </p:cNvPr>
          <p:cNvSpPr txBox="1">
            <a:spLocks/>
          </p:cNvSpPr>
          <p:nvPr/>
        </p:nvSpPr>
        <p:spPr>
          <a:xfrm>
            <a:off x="6740002" y="5607412"/>
            <a:ext cx="1395649" cy="47769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None/>
            </a:pPr>
            <a:r>
              <a:rPr lang="en-US" sz="1400">
                <a:latin typeface="Roboto Medium" panose="02000000000000000000" pitchFamily="2" charset="0"/>
                <a:ea typeface="Roboto Medium" panose="02000000000000000000" pitchFamily="2" charset="0"/>
                <a:cs typeface="Roboto Medium" panose="02000000000000000000" pitchFamily="2" charset="0"/>
              </a:rPr>
              <a:t>TRAINING CLOTHING</a:t>
            </a:r>
          </a:p>
        </p:txBody>
      </p:sp>
      <p:pic>
        <p:nvPicPr>
          <p:cNvPr id="49" name="Picture 48" descr="A blue and black house&#10;&#10;Description automatically generated">
            <a:extLst>
              <a:ext uri="{FF2B5EF4-FFF2-40B4-BE49-F238E27FC236}">
                <a16:creationId xmlns:a16="http://schemas.microsoft.com/office/drawing/2014/main" id="{4E24BDEA-28AB-37FD-9684-AEE2C47893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5190" y="966929"/>
            <a:ext cx="1085273" cy="889000"/>
          </a:xfrm>
          <a:prstGeom prst="rect">
            <a:avLst/>
          </a:prstGeom>
        </p:spPr>
      </p:pic>
      <p:pic>
        <p:nvPicPr>
          <p:cNvPr id="51" name="Picture 50" descr="A blue cross on a black background&#10;&#10;Description automatically generated">
            <a:extLst>
              <a:ext uri="{FF2B5EF4-FFF2-40B4-BE49-F238E27FC236}">
                <a16:creationId xmlns:a16="http://schemas.microsoft.com/office/drawing/2014/main" id="{88C043F7-C1A6-8F19-ECBD-3360BB7417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48987" y="966929"/>
            <a:ext cx="889000" cy="889000"/>
          </a:xfrm>
          <a:prstGeom prst="rect">
            <a:avLst/>
          </a:prstGeom>
        </p:spPr>
      </p:pic>
      <p:pic>
        <p:nvPicPr>
          <p:cNvPr id="53" name="Picture 52" descr="A blue circle with a black background&#10;&#10;Description automatically generated">
            <a:extLst>
              <a:ext uri="{FF2B5EF4-FFF2-40B4-BE49-F238E27FC236}">
                <a16:creationId xmlns:a16="http://schemas.microsoft.com/office/drawing/2014/main" id="{9C44F41E-24AD-90D8-87F3-116E2D2342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1536" y="2940709"/>
            <a:ext cx="935182" cy="588818"/>
          </a:xfrm>
          <a:prstGeom prst="rect">
            <a:avLst/>
          </a:prstGeom>
        </p:spPr>
      </p:pic>
      <p:pic>
        <p:nvPicPr>
          <p:cNvPr id="55" name="Picture 54" descr="A blue sun and open book&#10;&#10;Description automatically generated">
            <a:extLst>
              <a:ext uri="{FF2B5EF4-FFF2-40B4-BE49-F238E27FC236}">
                <a16:creationId xmlns:a16="http://schemas.microsoft.com/office/drawing/2014/main" id="{AE4738EB-3AD3-6C8F-678B-8D85C13B4AF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6337" y="2838910"/>
            <a:ext cx="992909" cy="785091"/>
          </a:xfrm>
          <a:prstGeom prst="rect">
            <a:avLst/>
          </a:prstGeom>
        </p:spPr>
      </p:pic>
      <p:pic>
        <p:nvPicPr>
          <p:cNvPr id="57" name="Picture 56" descr="A blue dollar sign on a black background&#10;&#10;Description automatically generated">
            <a:extLst>
              <a:ext uri="{FF2B5EF4-FFF2-40B4-BE49-F238E27FC236}">
                <a16:creationId xmlns:a16="http://schemas.microsoft.com/office/drawing/2014/main" id="{B694073C-AE04-7E28-1794-D46F12F8267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08770" y="2821486"/>
            <a:ext cx="763335" cy="811045"/>
          </a:xfrm>
          <a:prstGeom prst="rect">
            <a:avLst/>
          </a:prstGeom>
        </p:spPr>
      </p:pic>
      <p:pic>
        <p:nvPicPr>
          <p:cNvPr id="59" name="Picture 58" descr="A blue line drawing of a shirt&#10;&#10;Description automatically generated">
            <a:extLst>
              <a:ext uri="{FF2B5EF4-FFF2-40B4-BE49-F238E27FC236}">
                <a16:creationId xmlns:a16="http://schemas.microsoft.com/office/drawing/2014/main" id="{09816CFC-567A-204B-20FC-82B80ACB619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42316" y="4594805"/>
            <a:ext cx="965620" cy="902645"/>
          </a:xfrm>
          <a:prstGeom prst="rect">
            <a:avLst/>
          </a:prstGeom>
        </p:spPr>
      </p:pic>
      <p:pic>
        <p:nvPicPr>
          <p:cNvPr id="61" name="Picture 60" descr="A group of people with a black background&#10;&#10;Description automatically generated">
            <a:extLst>
              <a:ext uri="{FF2B5EF4-FFF2-40B4-BE49-F238E27FC236}">
                <a16:creationId xmlns:a16="http://schemas.microsoft.com/office/drawing/2014/main" id="{6BC4D606-4EF2-4F0A-A2DC-F5415D5952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966194" y="4548690"/>
            <a:ext cx="811045" cy="973253"/>
          </a:xfrm>
          <a:prstGeom prst="rect">
            <a:avLst/>
          </a:prstGeom>
        </p:spPr>
      </p:pic>
    </p:spTree>
    <p:extLst>
      <p:ext uri="{BB962C8B-B14F-4D97-AF65-F5344CB8AC3E}">
        <p14:creationId xmlns:p14="http://schemas.microsoft.com/office/powerpoint/2010/main" val="2178509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8644D757-4225-6932-007D-9B51E9FB58E6}"/>
              </a:ext>
            </a:extLst>
          </p:cNvPr>
          <p:cNvSpPr txBox="1">
            <a:spLocks/>
          </p:cNvSpPr>
          <p:nvPr/>
        </p:nvSpPr>
        <p:spPr>
          <a:xfrm>
            <a:off x="6096000" y="1926205"/>
            <a:ext cx="4876800" cy="363175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50000"/>
              </a:lnSpc>
              <a:buClr>
                <a:srgbClr val="44B4E2"/>
              </a:buClr>
            </a:pPr>
            <a:r>
              <a:rPr lang="en-US" sz="1800">
                <a:solidFill>
                  <a:srgbClr val="000000"/>
                </a:solidFill>
                <a:effectLst/>
                <a:latin typeface="Roboto Light" panose="02000000000000000000" pitchFamily="2" charset="0"/>
              </a:rPr>
              <a:t>16–24 years old </a:t>
            </a:r>
          </a:p>
          <a:p>
            <a:pPr fontAlgn="base">
              <a:lnSpc>
                <a:spcPct val="150000"/>
              </a:lnSpc>
              <a:buClr>
                <a:srgbClr val="44B4E2"/>
              </a:buClr>
            </a:pPr>
            <a:r>
              <a:rPr lang="en-US" sz="1800">
                <a:solidFill>
                  <a:srgbClr val="000000"/>
                </a:solidFill>
                <a:effectLst/>
                <a:latin typeface="Roboto Light" panose="02000000000000000000" pitchFamily="2" charset="0"/>
              </a:rPr>
              <a:t>Low-income individuals </a:t>
            </a:r>
          </a:p>
          <a:p>
            <a:pPr fontAlgn="base">
              <a:lnSpc>
                <a:spcPct val="150000"/>
              </a:lnSpc>
              <a:buClr>
                <a:srgbClr val="44B4E2"/>
              </a:buClr>
            </a:pPr>
            <a:r>
              <a:rPr lang="en-US" sz="1800">
                <a:solidFill>
                  <a:srgbClr val="000000"/>
                </a:solidFill>
                <a:effectLst/>
                <a:latin typeface="Roboto Light" panose="02000000000000000000" pitchFamily="2" charset="0"/>
              </a:rPr>
              <a:t>Meet citizenship, residency, DACA or other approved status requirements  </a:t>
            </a:r>
          </a:p>
          <a:p>
            <a:pPr fontAlgn="base">
              <a:lnSpc>
                <a:spcPct val="150000"/>
              </a:lnSpc>
              <a:buClr>
                <a:srgbClr val="44B4E2"/>
              </a:buClr>
            </a:pPr>
            <a:r>
              <a:rPr lang="en-US" sz="1800">
                <a:solidFill>
                  <a:srgbClr val="000000"/>
                </a:solidFill>
                <a:effectLst/>
                <a:latin typeface="Roboto Light" panose="02000000000000000000" pitchFamily="2" charset="0"/>
              </a:rPr>
              <a:t>Meet background check requirements </a:t>
            </a:r>
          </a:p>
          <a:p>
            <a:pPr fontAlgn="base">
              <a:lnSpc>
                <a:spcPct val="150000"/>
              </a:lnSpc>
              <a:buClr>
                <a:srgbClr val="44B4E2"/>
              </a:buClr>
            </a:pPr>
            <a:r>
              <a:rPr lang="en-US" sz="1800">
                <a:solidFill>
                  <a:srgbClr val="000000"/>
                </a:solidFill>
                <a:effectLst/>
                <a:latin typeface="Roboto Light" panose="02000000000000000000" pitchFamily="2" charset="0"/>
              </a:rPr>
              <a:t>Are ready and motivated to succeed </a:t>
            </a:r>
          </a:p>
        </p:txBody>
      </p:sp>
      <p:sp>
        <p:nvSpPr>
          <p:cNvPr id="6" name="Text Placeholder 1">
            <a:extLst>
              <a:ext uri="{FF2B5EF4-FFF2-40B4-BE49-F238E27FC236}">
                <a16:creationId xmlns:a16="http://schemas.microsoft.com/office/drawing/2014/main" id="{875931EA-6E2E-8CB3-2B16-14B224DB4F74}"/>
              </a:ext>
            </a:extLst>
          </p:cNvPr>
          <p:cNvSpPr>
            <a:spLocks noGrp="1"/>
          </p:cNvSpPr>
          <p:nvPr>
            <p:ph type="body" sz="quarter" idx="10"/>
          </p:nvPr>
        </p:nvSpPr>
        <p:spPr>
          <a:xfrm>
            <a:off x="457198" y="1529451"/>
            <a:ext cx="3962401" cy="3799099"/>
          </a:xfrm>
        </p:spPr>
        <p:txBody>
          <a:bodyPr/>
          <a:lstStyle/>
          <a:p>
            <a:pPr>
              <a:lnSpc>
                <a:spcPct val="100000"/>
              </a:lnSpc>
            </a:pPr>
            <a:r>
              <a:rPr lang="en-US">
                <a:ea typeface="Roboto Condensed" panose="02000000000000000000" pitchFamily="2" charset="0"/>
                <a:cs typeface="Roboto Condensed" panose="02000000000000000000" pitchFamily="2" charset="0"/>
              </a:rPr>
              <a:t>WHO IS ELIGIBLE?</a:t>
            </a:r>
          </a:p>
        </p:txBody>
      </p:sp>
    </p:spTree>
    <p:extLst>
      <p:ext uri="{BB962C8B-B14F-4D97-AF65-F5344CB8AC3E}">
        <p14:creationId xmlns:p14="http://schemas.microsoft.com/office/powerpoint/2010/main" val="552916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
            <a:extLst>
              <a:ext uri="{FF2B5EF4-FFF2-40B4-BE49-F238E27FC236}">
                <a16:creationId xmlns:a16="http://schemas.microsoft.com/office/drawing/2014/main" id="{317B5EE8-FBF3-35F1-471B-153EC1A75CF2}"/>
              </a:ext>
            </a:extLst>
          </p:cNvPr>
          <p:cNvSpPr txBox="1">
            <a:spLocks/>
          </p:cNvSpPr>
          <p:nvPr/>
        </p:nvSpPr>
        <p:spPr>
          <a:xfrm>
            <a:off x="457200" y="5047278"/>
            <a:ext cx="1750820" cy="70752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None/>
            </a:pPr>
            <a:r>
              <a:rPr lang="en-US" sz="1600">
                <a:latin typeface="Roboto Medium" panose="02000000000000000000" pitchFamily="2" charset="0"/>
                <a:ea typeface="Roboto Medium" panose="02000000000000000000" pitchFamily="2" charset="0"/>
                <a:cs typeface="Roboto Medium" panose="02000000000000000000" pitchFamily="2" charset="0"/>
              </a:rPr>
              <a:t>APPLICATION PROCESS </a:t>
            </a:r>
          </a:p>
        </p:txBody>
      </p:sp>
      <p:sp>
        <p:nvSpPr>
          <p:cNvPr id="23" name="Content Placeholder 1">
            <a:extLst>
              <a:ext uri="{FF2B5EF4-FFF2-40B4-BE49-F238E27FC236}">
                <a16:creationId xmlns:a16="http://schemas.microsoft.com/office/drawing/2014/main" id="{3FEBB96C-ECDE-6406-2BA6-F7166EEA6286}"/>
              </a:ext>
            </a:extLst>
          </p:cNvPr>
          <p:cNvSpPr txBox="1">
            <a:spLocks/>
          </p:cNvSpPr>
          <p:nvPr/>
        </p:nvSpPr>
        <p:spPr>
          <a:xfrm>
            <a:off x="2826689" y="5047278"/>
            <a:ext cx="1750820" cy="70752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None/>
            </a:pPr>
            <a:r>
              <a:rPr lang="en-US" sz="1600">
                <a:latin typeface="Roboto Medium" panose="02000000000000000000" pitchFamily="2" charset="0"/>
                <a:ea typeface="Roboto Medium" panose="02000000000000000000" pitchFamily="2" charset="0"/>
                <a:cs typeface="Roboto Medium" panose="02000000000000000000" pitchFamily="2" charset="0"/>
              </a:rPr>
              <a:t>PREPARING TO ARRIVE </a:t>
            </a:r>
          </a:p>
        </p:txBody>
      </p:sp>
      <p:sp>
        <p:nvSpPr>
          <p:cNvPr id="24" name="Content Placeholder 1">
            <a:extLst>
              <a:ext uri="{FF2B5EF4-FFF2-40B4-BE49-F238E27FC236}">
                <a16:creationId xmlns:a16="http://schemas.microsoft.com/office/drawing/2014/main" id="{62FC0F30-BA69-E62A-62F2-A25FDB2943DB}"/>
              </a:ext>
            </a:extLst>
          </p:cNvPr>
          <p:cNvSpPr txBox="1">
            <a:spLocks/>
          </p:cNvSpPr>
          <p:nvPr/>
        </p:nvSpPr>
        <p:spPr>
          <a:xfrm>
            <a:off x="5212081" y="5047278"/>
            <a:ext cx="1750820" cy="70752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None/>
            </a:pPr>
            <a:r>
              <a:rPr lang="en-US" sz="1600">
                <a:latin typeface="Roboto Medium" panose="02000000000000000000" pitchFamily="2" charset="0"/>
                <a:ea typeface="Roboto Medium" panose="02000000000000000000" pitchFamily="2" charset="0"/>
                <a:cs typeface="Roboto Medium" panose="02000000000000000000" pitchFamily="2" charset="0"/>
              </a:rPr>
              <a:t>GETTING</a:t>
            </a:r>
            <a:br>
              <a:rPr lang="en-US" sz="1600">
                <a:latin typeface="Roboto Medium" panose="02000000000000000000" pitchFamily="2" charset="0"/>
                <a:ea typeface="Roboto Medium" panose="02000000000000000000" pitchFamily="2" charset="0"/>
                <a:cs typeface="Roboto Medium" panose="02000000000000000000" pitchFamily="2" charset="0"/>
              </a:rPr>
            </a:br>
            <a:r>
              <a:rPr lang="en-US" sz="1600">
                <a:latin typeface="Roboto Medium" panose="02000000000000000000" pitchFamily="2" charset="0"/>
                <a:ea typeface="Roboto Medium" panose="02000000000000000000" pitchFamily="2" charset="0"/>
                <a:cs typeface="Roboto Medium" panose="02000000000000000000" pitchFamily="2" charset="0"/>
              </a:rPr>
              <a:t>SETTLED IN </a:t>
            </a:r>
          </a:p>
        </p:txBody>
      </p:sp>
      <p:sp>
        <p:nvSpPr>
          <p:cNvPr id="25" name="Content Placeholder 1">
            <a:extLst>
              <a:ext uri="{FF2B5EF4-FFF2-40B4-BE49-F238E27FC236}">
                <a16:creationId xmlns:a16="http://schemas.microsoft.com/office/drawing/2014/main" id="{D4E4F257-7270-A61B-0D59-D12A766BF19B}"/>
              </a:ext>
            </a:extLst>
          </p:cNvPr>
          <p:cNvSpPr txBox="1">
            <a:spLocks/>
          </p:cNvSpPr>
          <p:nvPr/>
        </p:nvSpPr>
        <p:spPr>
          <a:xfrm>
            <a:off x="7613375" y="5047278"/>
            <a:ext cx="1750820" cy="70752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None/>
            </a:pPr>
            <a:r>
              <a:rPr lang="en-US" sz="1600">
                <a:latin typeface="Roboto Medium" panose="02000000000000000000" pitchFamily="2" charset="0"/>
                <a:ea typeface="Roboto Medium" panose="02000000000000000000" pitchFamily="2" charset="0"/>
                <a:cs typeface="Roboto Medium" panose="02000000000000000000" pitchFamily="2" charset="0"/>
              </a:rPr>
              <a:t>LEARNING AND TRAINING </a:t>
            </a:r>
          </a:p>
        </p:txBody>
      </p:sp>
      <p:sp>
        <p:nvSpPr>
          <p:cNvPr id="26" name="Content Placeholder 1">
            <a:extLst>
              <a:ext uri="{FF2B5EF4-FFF2-40B4-BE49-F238E27FC236}">
                <a16:creationId xmlns:a16="http://schemas.microsoft.com/office/drawing/2014/main" id="{6B03FCB2-83CC-2919-D7C5-B89D33FCA7DA}"/>
              </a:ext>
            </a:extLst>
          </p:cNvPr>
          <p:cNvSpPr txBox="1">
            <a:spLocks/>
          </p:cNvSpPr>
          <p:nvPr/>
        </p:nvSpPr>
        <p:spPr>
          <a:xfrm>
            <a:off x="9998767" y="5047278"/>
            <a:ext cx="1750820" cy="70752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None/>
            </a:pPr>
            <a:r>
              <a:rPr lang="en-US" sz="1600">
                <a:latin typeface="Roboto Medium" panose="02000000000000000000" pitchFamily="2" charset="0"/>
                <a:ea typeface="Roboto Medium" panose="02000000000000000000" pitchFamily="2" charset="0"/>
                <a:cs typeface="Roboto Medium" panose="02000000000000000000" pitchFamily="2" charset="0"/>
              </a:rPr>
              <a:t>BEGINNING YOUR NEW PATH </a:t>
            </a:r>
          </a:p>
        </p:txBody>
      </p:sp>
      <p:sp>
        <p:nvSpPr>
          <p:cNvPr id="4" name="Text Placeholder 4">
            <a:extLst>
              <a:ext uri="{FF2B5EF4-FFF2-40B4-BE49-F238E27FC236}">
                <a16:creationId xmlns:a16="http://schemas.microsoft.com/office/drawing/2014/main" id="{726F980D-BD9C-6B2F-0695-02CF26E81734}"/>
              </a:ext>
            </a:extLst>
          </p:cNvPr>
          <p:cNvSpPr>
            <a:spLocks noGrp="1"/>
          </p:cNvSpPr>
          <p:nvPr>
            <p:ph type="body" sz="quarter" idx="12"/>
          </p:nvPr>
        </p:nvSpPr>
        <p:spPr>
          <a:xfrm>
            <a:off x="457199" y="457200"/>
            <a:ext cx="11277601" cy="1371600"/>
          </a:xfrm>
        </p:spPr>
        <p:txBody>
          <a:bodyPr>
            <a:normAutofit/>
          </a:bodyPr>
          <a:lstStyle/>
          <a:p>
            <a:r>
              <a:rPr lang="en-US">
                <a:ea typeface="Roboto Condensed" panose="02000000000000000000" pitchFamily="2" charset="0"/>
                <a:cs typeface="Roboto Condensed" panose="02000000000000000000" pitchFamily="2" charset="0"/>
              </a:rPr>
              <a:t>YOUR JOB CORPS JOURNEY</a:t>
            </a:r>
          </a:p>
        </p:txBody>
      </p:sp>
      <p:sp>
        <p:nvSpPr>
          <p:cNvPr id="14" name="Rounded Rectangle 13">
            <a:extLst>
              <a:ext uri="{FF2B5EF4-FFF2-40B4-BE49-F238E27FC236}">
                <a16:creationId xmlns:a16="http://schemas.microsoft.com/office/drawing/2014/main" id="{A313C4B8-0C43-D962-44C0-52B2EC2BE8A6}"/>
              </a:ext>
            </a:extLst>
          </p:cNvPr>
          <p:cNvSpPr>
            <a:spLocks noChangeAspect="1"/>
          </p:cNvSpPr>
          <p:nvPr/>
        </p:nvSpPr>
        <p:spPr>
          <a:xfrm>
            <a:off x="2918477" y="2900763"/>
            <a:ext cx="1591654" cy="1591654"/>
          </a:xfrm>
          <a:prstGeom prst="roundRect">
            <a:avLst/>
          </a:prstGeom>
          <a:solidFill>
            <a:srgbClr val="B6E4F8">
              <a:alpha val="3975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0AFA17D0-A561-2872-501B-2A62B150ECC8}"/>
              </a:ext>
            </a:extLst>
          </p:cNvPr>
          <p:cNvSpPr>
            <a:spLocks noChangeAspect="1"/>
          </p:cNvSpPr>
          <p:nvPr/>
        </p:nvSpPr>
        <p:spPr>
          <a:xfrm>
            <a:off x="556277" y="2900763"/>
            <a:ext cx="1591654" cy="1591654"/>
          </a:xfrm>
          <a:prstGeom prst="roundRect">
            <a:avLst/>
          </a:prstGeom>
          <a:solidFill>
            <a:srgbClr val="B6E4F8">
              <a:alpha val="3975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0A221107-8242-4F68-1603-1F24B135790F}"/>
              </a:ext>
            </a:extLst>
          </p:cNvPr>
          <p:cNvSpPr>
            <a:spLocks noChangeAspect="1"/>
          </p:cNvSpPr>
          <p:nvPr/>
        </p:nvSpPr>
        <p:spPr>
          <a:xfrm>
            <a:off x="5291563" y="2900763"/>
            <a:ext cx="1591654" cy="1591654"/>
          </a:xfrm>
          <a:prstGeom prst="roundRect">
            <a:avLst/>
          </a:prstGeom>
          <a:solidFill>
            <a:srgbClr val="B6E4F8">
              <a:alpha val="3975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7661D8A7-B7F6-487F-23A8-89BEE87CC418}"/>
              </a:ext>
            </a:extLst>
          </p:cNvPr>
          <p:cNvSpPr>
            <a:spLocks noChangeAspect="1"/>
          </p:cNvSpPr>
          <p:nvPr/>
        </p:nvSpPr>
        <p:spPr>
          <a:xfrm>
            <a:off x="7664649" y="2900763"/>
            <a:ext cx="1591654" cy="1591654"/>
          </a:xfrm>
          <a:prstGeom prst="roundRect">
            <a:avLst/>
          </a:prstGeom>
          <a:solidFill>
            <a:srgbClr val="B6E4F8">
              <a:alpha val="3975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61923F38-5D8A-FFEC-16FA-DADC753E5929}"/>
              </a:ext>
            </a:extLst>
          </p:cNvPr>
          <p:cNvSpPr>
            <a:spLocks noChangeAspect="1"/>
          </p:cNvSpPr>
          <p:nvPr/>
        </p:nvSpPr>
        <p:spPr>
          <a:xfrm>
            <a:off x="10048620" y="2900763"/>
            <a:ext cx="1591654" cy="1591654"/>
          </a:xfrm>
          <a:prstGeom prst="roundRect">
            <a:avLst/>
          </a:prstGeom>
          <a:solidFill>
            <a:srgbClr val="B6E4F8">
              <a:alpha val="3975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group of people standing next to a large cellphone&#10;&#10;Description automatically generated">
            <a:extLst>
              <a:ext uri="{FF2B5EF4-FFF2-40B4-BE49-F238E27FC236}">
                <a16:creationId xmlns:a16="http://schemas.microsoft.com/office/drawing/2014/main" id="{71D9EF1D-46DA-C005-3346-4D26E8CBCE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479" y="3115242"/>
            <a:ext cx="1448604" cy="1075609"/>
          </a:xfrm>
          <a:prstGeom prst="rect">
            <a:avLst/>
          </a:prstGeom>
        </p:spPr>
      </p:pic>
      <p:pic>
        <p:nvPicPr>
          <p:cNvPr id="33" name="Picture 32" descr="A group of people sitting on bean bags with laptops&#10;&#10;Description automatically generated">
            <a:extLst>
              <a:ext uri="{FF2B5EF4-FFF2-40B4-BE49-F238E27FC236}">
                <a16:creationId xmlns:a16="http://schemas.microsoft.com/office/drawing/2014/main" id="{697D9FDA-899D-5945-4C00-002316EA4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3921" y="3197647"/>
            <a:ext cx="1561368" cy="910798"/>
          </a:xfrm>
          <a:prstGeom prst="rect">
            <a:avLst/>
          </a:prstGeom>
        </p:spPr>
      </p:pic>
      <p:pic>
        <p:nvPicPr>
          <p:cNvPr id="35" name="Picture 34" descr="A person and person with luggage&#10;&#10;Description automatically generated">
            <a:extLst>
              <a:ext uri="{FF2B5EF4-FFF2-40B4-BE49-F238E27FC236}">
                <a16:creationId xmlns:a16="http://schemas.microsoft.com/office/drawing/2014/main" id="{D249CE2E-B442-8D3C-950E-D2AADA763B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9432" y="3081349"/>
            <a:ext cx="988867" cy="1101632"/>
          </a:xfrm>
          <a:prstGeom prst="rect">
            <a:avLst/>
          </a:prstGeom>
        </p:spPr>
      </p:pic>
      <p:pic>
        <p:nvPicPr>
          <p:cNvPr id="37" name="Picture 36" descr="A couple of people sitting at a desk&#10;&#10;Description automatically generated">
            <a:extLst>
              <a:ext uri="{FF2B5EF4-FFF2-40B4-BE49-F238E27FC236}">
                <a16:creationId xmlns:a16="http://schemas.microsoft.com/office/drawing/2014/main" id="{225BCCE3-4593-E9B2-95A5-10346A85C38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84129" y="3150743"/>
            <a:ext cx="1552695" cy="962844"/>
          </a:xfrm>
          <a:prstGeom prst="rect">
            <a:avLst/>
          </a:prstGeom>
        </p:spPr>
      </p:pic>
      <p:pic>
        <p:nvPicPr>
          <p:cNvPr id="39" name="Picture 38" descr="A group of people holding a diploma&#10;&#10;Description automatically generated">
            <a:extLst>
              <a:ext uri="{FF2B5EF4-FFF2-40B4-BE49-F238E27FC236}">
                <a16:creationId xmlns:a16="http://schemas.microsoft.com/office/drawing/2014/main" id="{3EC1D1C1-415B-70C3-0592-92BB151812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71945" y="2978375"/>
            <a:ext cx="1145005" cy="1240421"/>
          </a:xfrm>
          <a:prstGeom prst="rect">
            <a:avLst/>
          </a:prstGeom>
        </p:spPr>
      </p:pic>
      <p:cxnSp>
        <p:nvCxnSpPr>
          <p:cNvPr id="41" name="Straight Arrow Connector 40">
            <a:extLst>
              <a:ext uri="{FF2B5EF4-FFF2-40B4-BE49-F238E27FC236}">
                <a16:creationId xmlns:a16="http://schemas.microsoft.com/office/drawing/2014/main" id="{DF96C97F-BEFC-CCC4-A44B-706D5927F5EA}"/>
              </a:ext>
            </a:extLst>
          </p:cNvPr>
          <p:cNvCxnSpPr>
            <a:cxnSpLocks/>
          </p:cNvCxnSpPr>
          <p:nvPr/>
        </p:nvCxnSpPr>
        <p:spPr>
          <a:xfrm>
            <a:off x="2305991" y="3696590"/>
            <a:ext cx="404551" cy="0"/>
          </a:xfrm>
          <a:prstGeom prst="straightConnector1">
            <a:avLst/>
          </a:prstGeom>
          <a:ln w="25400">
            <a:solidFill>
              <a:srgbClr val="44B4E2"/>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D8F81409-97A3-4D3D-4D28-2412563908FF}"/>
              </a:ext>
            </a:extLst>
          </p:cNvPr>
          <p:cNvCxnSpPr>
            <a:cxnSpLocks/>
          </p:cNvCxnSpPr>
          <p:nvPr/>
        </p:nvCxnSpPr>
        <p:spPr>
          <a:xfrm>
            <a:off x="4679077" y="3696590"/>
            <a:ext cx="404551" cy="0"/>
          </a:xfrm>
          <a:prstGeom prst="straightConnector1">
            <a:avLst/>
          </a:prstGeom>
          <a:ln w="25400">
            <a:solidFill>
              <a:srgbClr val="44B4E2"/>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63DF2C64-ACF4-994A-A81F-F34B40481A7D}"/>
              </a:ext>
            </a:extLst>
          </p:cNvPr>
          <p:cNvCxnSpPr>
            <a:cxnSpLocks/>
          </p:cNvCxnSpPr>
          <p:nvPr/>
        </p:nvCxnSpPr>
        <p:spPr>
          <a:xfrm>
            <a:off x="7052163" y="3696590"/>
            <a:ext cx="404551" cy="0"/>
          </a:xfrm>
          <a:prstGeom prst="straightConnector1">
            <a:avLst/>
          </a:prstGeom>
          <a:ln w="25400">
            <a:solidFill>
              <a:srgbClr val="44B4E2"/>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C0B7547D-D9F2-08C8-6A92-8642FAF33F0C}"/>
              </a:ext>
            </a:extLst>
          </p:cNvPr>
          <p:cNvCxnSpPr>
            <a:cxnSpLocks/>
          </p:cNvCxnSpPr>
          <p:nvPr/>
        </p:nvCxnSpPr>
        <p:spPr>
          <a:xfrm>
            <a:off x="9436134" y="3696590"/>
            <a:ext cx="404551" cy="0"/>
          </a:xfrm>
          <a:prstGeom prst="straightConnector1">
            <a:avLst/>
          </a:prstGeom>
          <a:ln w="25400">
            <a:solidFill>
              <a:srgbClr val="44B4E2"/>
            </a:solidFill>
            <a:tailEnd type="triangle" w="lg" len="med"/>
          </a:ln>
        </p:spPr>
        <p:style>
          <a:lnRef idx="2">
            <a:schemeClr val="accent1"/>
          </a:lnRef>
          <a:fillRef idx="0">
            <a:schemeClr val="accent1"/>
          </a:fillRef>
          <a:effectRef idx="1">
            <a:schemeClr val="accent1"/>
          </a:effectRef>
          <a:fontRef idx="minor">
            <a:schemeClr val="tx1"/>
          </a:fontRef>
        </p:style>
      </p:cxnSp>
      <p:sp>
        <p:nvSpPr>
          <p:cNvPr id="46" name="Oval 45">
            <a:extLst>
              <a:ext uri="{FF2B5EF4-FFF2-40B4-BE49-F238E27FC236}">
                <a16:creationId xmlns:a16="http://schemas.microsoft.com/office/drawing/2014/main" id="{BE3CF8A0-716C-2A6E-97B7-791768D4DCE7}"/>
              </a:ext>
            </a:extLst>
          </p:cNvPr>
          <p:cNvSpPr/>
          <p:nvPr/>
        </p:nvSpPr>
        <p:spPr>
          <a:xfrm>
            <a:off x="1211495" y="4332514"/>
            <a:ext cx="326571" cy="326571"/>
          </a:xfrm>
          <a:prstGeom prst="ellipse">
            <a:avLst/>
          </a:prstGeom>
          <a:solidFill>
            <a:srgbClr val="D22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Roboto Condensed" panose="02000000000000000000" pitchFamily="2" charset="0"/>
                <a:ea typeface="Roboto Condensed" panose="02000000000000000000" pitchFamily="2" charset="0"/>
                <a:cs typeface="Roboto Condensed" panose="02000000000000000000" pitchFamily="2" charset="0"/>
              </a:rPr>
              <a:t>1</a:t>
            </a:r>
          </a:p>
        </p:txBody>
      </p:sp>
      <p:sp>
        <p:nvSpPr>
          <p:cNvPr id="47" name="Oval 46">
            <a:extLst>
              <a:ext uri="{FF2B5EF4-FFF2-40B4-BE49-F238E27FC236}">
                <a16:creationId xmlns:a16="http://schemas.microsoft.com/office/drawing/2014/main" id="{BAB2FA05-8219-39AA-CD11-7A7252ABF83B}"/>
              </a:ext>
            </a:extLst>
          </p:cNvPr>
          <p:cNvSpPr/>
          <p:nvPr/>
        </p:nvSpPr>
        <p:spPr>
          <a:xfrm>
            <a:off x="3595466" y="4332514"/>
            <a:ext cx="326571" cy="326571"/>
          </a:xfrm>
          <a:prstGeom prst="ellipse">
            <a:avLst/>
          </a:prstGeom>
          <a:solidFill>
            <a:srgbClr val="D22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Roboto Condensed" panose="02000000000000000000" pitchFamily="2" charset="0"/>
                <a:ea typeface="Roboto Condensed" panose="02000000000000000000" pitchFamily="2" charset="0"/>
                <a:cs typeface="Roboto Condensed" panose="02000000000000000000" pitchFamily="2" charset="0"/>
              </a:rPr>
              <a:t>2</a:t>
            </a:r>
          </a:p>
        </p:txBody>
      </p:sp>
      <p:sp>
        <p:nvSpPr>
          <p:cNvPr id="48" name="Oval 47">
            <a:extLst>
              <a:ext uri="{FF2B5EF4-FFF2-40B4-BE49-F238E27FC236}">
                <a16:creationId xmlns:a16="http://schemas.microsoft.com/office/drawing/2014/main" id="{9E5DB40F-E20C-4757-A174-8D183FA43079}"/>
              </a:ext>
            </a:extLst>
          </p:cNvPr>
          <p:cNvSpPr/>
          <p:nvPr/>
        </p:nvSpPr>
        <p:spPr>
          <a:xfrm>
            <a:off x="5935895" y="4332514"/>
            <a:ext cx="326571" cy="326571"/>
          </a:xfrm>
          <a:prstGeom prst="ellipse">
            <a:avLst/>
          </a:prstGeom>
          <a:solidFill>
            <a:srgbClr val="D22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Roboto Condensed" panose="02000000000000000000" pitchFamily="2" charset="0"/>
                <a:ea typeface="Roboto Condensed" panose="02000000000000000000" pitchFamily="2" charset="0"/>
                <a:cs typeface="Roboto Condensed" panose="02000000000000000000" pitchFamily="2" charset="0"/>
              </a:rPr>
              <a:t>3</a:t>
            </a:r>
          </a:p>
        </p:txBody>
      </p:sp>
      <p:sp>
        <p:nvSpPr>
          <p:cNvPr id="49" name="Oval 48">
            <a:extLst>
              <a:ext uri="{FF2B5EF4-FFF2-40B4-BE49-F238E27FC236}">
                <a16:creationId xmlns:a16="http://schemas.microsoft.com/office/drawing/2014/main" id="{1EDC8A69-E1B8-42E9-F343-494F236BE98E}"/>
              </a:ext>
            </a:extLst>
          </p:cNvPr>
          <p:cNvSpPr/>
          <p:nvPr/>
        </p:nvSpPr>
        <p:spPr>
          <a:xfrm>
            <a:off x="8311233" y="4332514"/>
            <a:ext cx="326571" cy="326571"/>
          </a:xfrm>
          <a:prstGeom prst="ellipse">
            <a:avLst/>
          </a:prstGeom>
          <a:solidFill>
            <a:srgbClr val="D22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Roboto Condensed" panose="02000000000000000000" pitchFamily="2" charset="0"/>
                <a:ea typeface="Roboto Condensed" panose="02000000000000000000" pitchFamily="2" charset="0"/>
                <a:cs typeface="Roboto Condensed" panose="02000000000000000000" pitchFamily="2" charset="0"/>
              </a:rPr>
              <a:t>4</a:t>
            </a:r>
          </a:p>
        </p:txBody>
      </p:sp>
      <p:sp>
        <p:nvSpPr>
          <p:cNvPr id="50" name="Oval 49">
            <a:extLst>
              <a:ext uri="{FF2B5EF4-FFF2-40B4-BE49-F238E27FC236}">
                <a16:creationId xmlns:a16="http://schemas.microsoft.com/office/drawing/2014/main" id="{6F948A8C-7516-DB2D-DD3F-28D60698FD2A}"/>
              </a:ext>
            </a:extLst>
          </p:cNvPr>
          <p:cNvSpPr/>
          <p:nvPr/>
        </p:nvSpPr>
        <p:spPr>
          <a:xfrm>
            <a:off x="10728613" y="4332514"/>
            <a:ext cx="326571" cy="326571"/>
          </a:xfrm>
          <a:prstGeom prst="ellipse">
            <a:avLst/>
          </a:prstGeom>
          <a:solidFill>
            <a:srgbClr val="D22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Roboto Condensed" panose="02000000000000000000" pitchFamily="2" charset="0"/>
                <a:ea typeface="Roboto Condensed" panose="02000000000000000000" pitchFamily="2" charset="0"/>
                <a:cs typeface="Roboto Condensed" panose="02000000000000000000" pitchFamily="2" charset="0"/>
              </a:rPr>
              <a:t>5</a:t>
            </a:r>
          </a:p>
        </p:txBody>
      </p:sp>
    </p:spTree>
    <p:extLst>
      <p:ext uri="{BB962C8B-B14F-4D97-AF65-F5344CB8AC3E}">
        <p14:creationId xmlns:p14="http://schemas.microsoft.com/office/powerpoint/2010/main" val="2888260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B28425-18E9-F874-CD42-AA76DB3C663F}"/>
              </a:ext>
            </a:extLst>
          </p:cNvPr>
          <p:cNvSpPr txBox="1">
            <a:spLocks/>
          </p:cNvSpPr>
          <p:nvPr/>
        </p:nvSpPr>
        <p:spPr>
          <a:xfrm>
            <a:off x="6978595" y="685800"/>
            <a:ext cx="4756205" cy="5486400"/>
          </a:xfrm>
          <a:prstGeom prst="rect">
            <a:avLst/>
          </a:prstGeom>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System Font Regular"/>
              <a:buChar char="▸"/>
              <a:defRPr sz="2000" kern="1200">
                <a:solidFill>
                  <a:schemeClr val="tx1"/>
                </a:solidFill>
                <a:latin typeface="Montserrat" pitchFamily="2" charset="77"/>
                <a:ea typeface="+mn-ea"/>
                <a:cs typeface="+mn-cs"/>
              </a:defRPr>
            </a:lvl1pPr>
            <a:lvl2pPr marL="457200" indent="-228600" algn="l" defTabSz="914400" rtl="0" eaLnBrk="1" latinLnBrk="0" hangingPunct="1">
              <a:lnSpc>
                <a:spcPct val="90000"/>
              </a:lnSpc>
              <a:spcBef>
                <a:spcPts val="500"/>
              </a:spcBef>
              <a:buFont typeface="System Font Regular"/>
              <a:buChar char="▸"/>
              <a:defRPr sz="1800" kern="1200">
                <a:solidFill>
                  <a:schemeClr val="tx1"/>
                </a:solidFill>
                <a:latin typeface="Montserrat" pitchFamily="2" charset="77"/>
                <a:ea typeface="+mn-ea"/>
                <a:cs typeface="+mn-cs"/>
              </a:defRPr>
            </a:lvl2pPr>
            <a:lvl3pPr marL="685800" indent="-228600" algn="l" defTabSz="914400" rtl="0" eaLnBrk="1" latinLnBrk="0" hangingPunct="1">
              <a:lnSpc>
                <a:spcPct val="90000"/>
              </a:lnSpc>
              <a:spcBef>
                <a:spcPts val="500"/>
              </a:spcBef>
              <a:buFont typeface="System Font Regular"/>
              <a:buChar char="▸"/>
              <a:defRPr sz="1600" kern="1200">
                <a:solidFill>
                  <a:schemeClr val="tx1"/>
                </a:solidFill>
                <a:latin typeface="Montserrat" pitchFamily="2" charset="77"/>
                <a:ea typeface="+mn-ea"/>
                <a:cs typeface="+mn-cs"/>
              </a:defRPr>
            </a:lvl3pPr>
            <a:lvl4pPr marL="914400" indent="-228600" algn="l" defTabSz="914400" rtl="0" eaLnBrk="1" latinLnBrk="0" hangingPunct="1">
              <a:lnSpc>
                <a:spcPct val="90000"/>
              </a:lnSpc>
              <a:spcBef>
                <a:spcPts val="500"/>
              </a:spcBef>
              <a:buFont typeface="System Font Regular"/>
              <a:buChar char="▸"/>
              <a:defRPr sz="1400" kern="1200">
                <a:solidFill>
                  <a:schemeClr val="tx1"/>
                </a:solidFill>
                <a:latin typeface="Montserrat" pitchFamily="2" charset="77"/>
                <a:ea typeface="+mn-ea"/>
                <a:cs typeface="+mn-cs"/>
              </a:defRPr>
            </a:lvl4pPr>
            <a:lvl5pPr marL="1143000" indent="-228600" algn="l" defTabSz="914400" rtl="0" eaLnBrk="1" latinLnBrk="0" hangingPunct="1">
              <a:lnSpc>
                <a:spcPct val="90000"/>
              </a:lnSpc>
              <a:spcBef>
                <a:spcPts val="500"/>
              </a:spcBef>
              <a:buFont typeface="System Font Regular"/>
              <a:buChar char="▸"/>
              <a:defRPr sz="12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50000"/>
              </a:lnSpc>
              <a:buClr>
                <a:srgbClr val="44B4E2"/>
              </a:buClr>
            </a:pPr>
            <a:r>
              <a:rPr lang="en-US" sz="1800">
                <a:solidFill>
                  <a:srgbClr val="000000"/>
                </a:solidFill>
                <a:effectLst/>
                <a:latin typeface="Roboto Light" panose="02000000000000000000" pitchFamily="2" charset="0"/>
              </a:rPr>
              <a:t>Express your interest </a:t>
            </a:r>
          </a:p>
          <a:p>
            <a:pPr fontAlgn="base">
              <a:lnSpc>
                <a:spcPct val="150000"/>
              </a:lnSpc>
              <a:buClr>
                <a:srgbClr val="44B4E2"/>
              </a:buClr>
            </a:pPr>
            <a:r>
              <a:rPr lang="en-US" sz="1800">
                <a:solidFill>
                  <a:srgbClr val="000000"/>
                </a:solidFill>
                <a:effectLst/>
                <a:latin typeface="Roboto Light" panose="02000000000000000000" pitchFamily="2" charset="0"/>
              </a:rPr>
              <a:t>Determine your eligibility </a:t>
            </a:r>
          </a:p>
          <a:p>
            <a:pPr fontAlgn="base">
              <a:lnSpc>
                <a:spcPct val="150000"/>
              </a:lnSpc>
              <a:buClr>
                <a:srgbClr val="44B4E2"/>
              </a:buClr>
            </a:pPr>
            <a:r>
              <a:rPr lang="en-US" sz="1800">
                <a:solidFill>
                  <a:srgbClr val="000000"/>
                </a:solidFill>
                <a:effectLst/>
                <a:latin typeface="Roboto Light" panose="02000000000000000000" pitchFamily="2" charset="0"/>
              </a:rPr>
              <a:t>Discuss your goals </a:t>
            </a:r>
          </a:p>
          <a:p>
            <a:pPr fontAlgn="base">
              <a:lnSpc>
                <a:spcPct val="150000"/>
              </a:lnSpc>
              <a:buClr>
                <a:srgbClr val="44B4E2"/>
              </a:buClr>
            </a:pPr>
            <a:r>
              <a:rPr lang="en-US" sz="1800">
                <a:solidFill>
                  <a:srgbClr val="000000"/>
                </a:solidFill>
                <a:effectLst/>
                <a:latin typeface="Roboto Light" panose="02000000000000000000" pitchFamily="2" charset="0"/>
              </a:rPr>
              <a:t>Start your application </a:t>
            </a:r>
          </a:p>
          <a:p>
            <a:pPr fontAlgn="base">
              <a:lnSpc>
                <a:spcPct val="150000"/>
              </a:lnSpc>
              <a:buClr>
                <a:srgbClr val="44B4E2"/>
              </a:buClr>
            </a:pPr>
            <a:r>
              <a:rPr lang="en-US" sz="1800">
                <a:solidFill>
                  <a:srgbClr val="000000"/>
                </a:solidFill>
                <a:effectLst/>
                <a:latin typeface="Roboto Light" panose="02000000000000000000" pitchFamily="2" charset="0"/>
              </a:rPr>
              <a:t>Track your status online </a:t>
            </a:r>
          </a:p>
        </p:txBody>
      </p:sp>
      <p:sp>
        <p:nvSpPr>
          <p:cNvPr id="6" name="Text Placeholder 1">
            <a:extLst>
              <a:ext uri="{FF2B5EF4-FFF2-40B4-BE49-F238E27FC236}">
                <a16:creationId xmlns:a16="http://schemas.microsoft.com/office/drawing/2014/main" id="{13D2DD43-33FD-73F8-7AA7-5403193AB576}"/>
              </a:ext>
            </a:extLst>
          </p:cNvPr>
          <p:cNvSpPr>
            <a:spLocks noGrp="1"/>
          </p:cNvSpPr>
          <p:nvPr>
            <p:ph type="body" sz="quarter" idx="10"/>
          </p:nvPr>
        </p:nvSpPr>
        <p:spPr>
          <a:xfrm>
            <a:off x="457198" y="1529451"/>
            <a:ext cx="3962401" cy="3799099"/>
          </a:xfrm>
        </p:spPr>
        <p:txBody>
          <a:bodyPr/>
          <a:lstStyle/>
          <a:p>
            <a:pPr>
              <a:lnSpc>
                <a:spcPct val="100000"/>
              </a:lnSpc>
            </a:pPr>
            <a:r>
              <a:rPr lang="en-US">
                <a:ea typeface="Roboto Condensed" panose="02000000000000000000" pitchFamily="2" charset="0"/>
                <a:cs typeface="Roboto Condensed" panose="02000000000000000000" pitchFamily="2" charset="0"/>
              </a:rPr>
              <a:t>APPLICATION</a:t>
            </a:r>
            <a:br>
              <a:rPr lang="en-US">
                <a:ea typeface="Roboto Condensed" panose="02000000000000000000" pitchFamily="2" charset="0"/>
                <a:cs typeface="Roboto Condensed" panose="02000000000000000000" pitchFamily="2" charset="0"/>
              </a:rPr>
            </a:br>
            <a:r>
              <a:rPr lang="en-US">
                <a:ea typeface="Roboto Condensed" panose="02000000000000000000" pitchFamily="2" charset="0"/>
                <a:cs typeface="Roboto Condensed" panose="02000000000000000000" pitchFamily="2" charset="0"/>
              </a:rPr>
              <a:t>PROCESS:</a:t>
            </a:r>
          </a:p>
        </p:txBody>
      </p:sp>
      <p:sp>
        <p:nvSpPr>
          <p:cNvPr id="8" name="Rounded Rectangle 7">
            <a:extLst>
              <a:ext uri="{FF2B5EF4-FFF2-40B4-BE49-F238E27FC236}">
                <a16:creationId xmlns:a16="http://schemas.microsoft.com/office/drawing/2014/main" id="{531635C0-450A-BBF9-73C1-E273FBC8FC1B}"/>
              </a:ext>
            </a:extLst>
          </p:cNvPr>
          <p:cNvSpPr/>
          <p:nvPr/>
        </p:nvSpPr>
        <p:spPr>
          <a:xfrm>
            <a:off x="4419600" y="2415209"/>
            <a:ext cx="2133600" cy="2027582"/>
          </a:xfrm>
          <a:prstGeom prst="roundRect">
            <a:avLst/>
          </a:prstGeom>
          <a:solidFill>
            <a:srgbClr val="E2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standing next to a large cellphone&#10;&#10;Description automatically generated">
            <a:extLst>
              <a:ext uri="{FF2B5EF4-FFF2-40B4-BE49-F238E27FC236}">
                <a16:creationId xmlns:a16="http://schemas.microsoft.com/office/drawing/2014/main" id="{B3FEDD48-7A4E-0476-3525-2C7BF505A4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9995" y="2778256"/>
            <a:ext cx="1752810" cy="1301487"/>
          </a:xfrm>
          <a:prstGeom prst="rect">
            <a:avLst/>
          </a:prstGeom>
        </p:spPr>
      </p:pic>
      <p:sp>
        <p:nvSpPr>
          <p:cNvPr id="10" name="Oval 9">
            <a:extLst>
              <a:ext uri="{FF2B5EF4-FFF2-40B4-BE49-F238E27FC236}">
                <a16:creationId xmlns:a16="http://schemas.microsoft.com/office/drawing/2014/main" id="{FE916B5D-FAE3-A456-7378-7B561EFF3D22}"/>
              </a:ext>
            </a:extLst>
          </p:cNvPr>
          <p:cNvSpPr/>
          <p:nvPr/>
        </p:nvSpPr>
        <p:spPr>
          <a:xfrm>
            <a:off x="5323114" y="4245429"/>
            <a:ext cx="326571" cy="326571"/>
          </a:xfrm>
          <a:prstGeom prst="ellipse">
            <a:avLst/>
          </a:prstGeom>
          <a:solidFill>
            <a:srgbClr val="D223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Roboto Condensed" panose="02000000000000000000" pitchFamily="2" charset="0"/>
                <a:ea typeface="Roboto Condensed" panose="02000000000000000000" pitchFamily="2" charset="0"/>
                <a:cs typeface="Roboto Condensed" panose="02000000000000000000" pitchFamily="2" charset="0"/>
              </a:rPr>
              <a:t>1</a:t>
            </a:r>
          </a:p>
        </p:txBody>
      </p:sp>
    </p:spTree>
    <p:extLst>
      <p:ext uri="{BB962C8B-B14F-4D97-AF65-F5344CB8AC3E}">
        <p14:creationId xmlns:p14="http://schemas.microsoft.com/office/powerpoint/2010/main" val="1307967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algn="l">
          <a:defRPr sz="1400" dirty="0">
            <a:solidFill>
              <a:schemeClr val="bg1"/>
            </a:solidFill>
            <a:latin typeface="Montserrat" pitchFamily="2" charset="77"/>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bc566ea-3687-4866-8539-4065a8f365c4" xsi:nil="true"/>
    <lcf76f155ced4ddcb4097134ff3c332f xmlns="917e6702-67a8-474f-9f79-c81f2b2d782f">
      <Terms xmlns="http://schemas.microsoft.com/office/infopath/2007/PartnerControls"/>
    </lcf76f155ced4ddcb4097134ff3c332f>
    <SharedWithUsers xmlns="0bc566ea-3687-4866-8539-4065a8f365c4">
      <UserInfo>
        <DisplayName>SharingLinks.843e78aa-40d0-40f8-87b2-263f1966fb41.OrganizationEdit.51049e75-7165-4c02-ac4c-c24dfc1e3859</DisplayName>
        <AccountId>151</AccountId>
        <AccountType/>
      </UserInfo>
      <UserInfo>
        <DisplayName>SharingLinks.a223bd10-02c0-4b77-967c-c1bbe0d74015.Flexible.97eeef8b-d209-4768-9d04-f64c857f6d1a</DisplayName>
        <AccountId>104</AccountId>
        <AccountType/>
      </UserInfo>
      <UserInfo>
        <DisplayName>SharingLinks.d92ab18e-4e4f-4bb9-b5ab-2b436861d994.Flexible.a335f70c-c87d-466b-9f85-dd3d1dcf7d09</DisplayName>
        <AccountId>127</AccountId>
        <AccountType/>
      </UserInfo>
      <UserInfo>
        <DisplayName>SharingLinks.958ce8ec-20c3-4aac-885a-6d6d28456688.OrganizationEdit.e06b6d45-ec67-4a89-803f-7c8354ab81f6</DisplayName>
        <AccountId>96</AccountId>
        <AccountType/>
      </UserInfo>
      <UserInfo>
        <DisplayName>Beverly Gilbert</DisplayName>
        <AccountId>12</AccountId>
        <AccountType/>
      </UserInfo>
    </SharedWithUsers>
    <Number xmlns="917e6702-67a8-474f-9f79-c81f2b2d782f" xsi:nil="true"/>
    <Image xmlns="917e6702-67a8-474f-9f79-c81f2b2d782f" xsi:nil="true"/>
    <MWReviewed xmlns="917e6702-67a8-474f-9f79-c81f2b2d782f" xsi:nil="true"/>
    <Reviewed xmlns="917e6702-67a8-474f-9f79-c81f2b2d782f">false</Reviewe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F2B1BC2945D34E977C433259C9D2CB" ma:contentTypeVersion="22" ma:contentTypeDescription="Create a new document." ma:contentTypeScope="" ma:versionID="a65f4832971b76a7632f16eda5c58240">
  <xsd:schema xmlns:xsd="http://www.w3.org/2001/XMLSchema" xmlns:xs="http://www.w3.org/2001/XMLSchema" xmlns:p="http://schemas.microsoft.com/office/2006/metadata/properties" xmlns:ns2="917e6702-67a8-474f-9f79-c81f2b2d782f" xmlns:ns3="0bc566ea-3687-4866-8539-4065a8f365c4" targetNamespace="http://schemas.microsoft.com/office/2006/metadata/properties" ma:root="true" ma:fieldsID="24ead84b1209c4c9dfa0bfc343b45a94" ns2:_="" ns3:_="">
    <xsd:import namespace="917e6702-67a8-474f-9f79-c81f2b2d782f"/>
    <xsd:import namespace="0bc566ea-3687-4866-8539-4065a8f365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Image" minOccurs="0"/>
                <xsd:element ref="ns2:Number" minOccurs="0"/>
                <xsd:element ref="ns2:MWReviewed" minOccurs="0"/>
                <xsd:element ref="ns2:Reviewed"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7e6702-67a8-474f-9f79-c81f2b2d7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82271fb-40a8-411f-8a32-14e10a3a061a" ma:termSetId="09814cd3-568e-fe90-9814-8d621ff8fb84" ma:anchorId="fba54fb3-c3e1-fe81-a776-ca4b69148c4d" ma:open="true" ma:isKeyword="false">
      <xsd:complexType>
        <xsd:sequence>
          <xsd:element ref="pc:Terms" minOccurs="0" maxOccurs="1"/>
        </xsd:sequence>
      </xsd:complexType>
    </xsd:element>
    <xsd:element name="Image" ma:index="24" nillable="true" ma:displayName="Image" ma:format="Thumbnail" ma:internalName="Image">
      <xsd:simpleType>
        <xsd:restriction base="dms:Unknown"/>
      </xsd:simpleType>
    </xsd:element>
    <xsd:element name="Number" ma:index="25" nillable="true" ma:displayName="Number" ma:format="Dropdown" ma:internalName="Number" ma:percentage="FALSE">
      <xsd:simpleType>
        <xsd:restriction base="dms:Number"/>
      </xsd:simpleType>
    </xsd:element>
    <xsd:element name="MWReviewed" ma:index="26" nillable="true" ma:displayName="MW Reviewed" ma:format="Dropdown" ma:internalName="MWReviewed">
      <xsd:simpleType>
        <xsd:restriction base="dms:Text">
          <xsd:maxLength value="255"/>
        </xsd:restriction>
      </xsd:simpleType>
    </xsd:element>
    <xsd:element name="Reviewed" ma:index="27" nillable="true" ma:displayName="Reviewed" ma:default="0" ma:format="Dropdown" ma:internalName="Reviewed">
      <xsd:simpleType>
        <xsd:restriction base="dms:Boolean"/>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c566ea-3687-4866-8539-4065a8f365c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6e9231-b43f-4cef-aecc-261e79c1cafb}" ma:internalName="TaxCatchAll" ma:showField="CatchAllData" ma:web="0bc566ea-3687-4866-8539-4065a8f365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215790-74B5-4EC6-A005-D7C4CEF6A744}">
  <ds:schemaRefs>
    <ds:schemaRef ds:uri="http://schemas.microsoft.com/sharepoint/v3/contenttype/forms"/>
  </ds:schemaRefs>
</ds:datastoreItem>
</file>

<file path=customXml/itemProps2.xml><?xml version="1.0" encoding="utf-8"?>
<ds:datastoreItem xmlns:ds="http://schemas.openxmlformats.org/officeDocument/2006/customXml" ds:itemID="{B9FE478A-4DFB-40A4-B0BD-68876CB42600}">
  <ds:schemaRefs>
    <ds:schemaRef ds:uri="0bc566ea-3687-4866-8539-4065a8f365c4"/>
    <ds:schemaRef ds:uri="917e6702-67a8-474f-9f79-c81f2b2d78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c45fc79-4766-41c0-a771-dbfbee0f1b34"/>
    <ds:schemaRef ds:uri="d7b42964-ea7f-4c45-b9fa-59c008e545e8"/>
  </ds:schemaRefs>
</ds:datastoreItem>
</file>

<file path=customXml/itemProps3.xml><?xml version="1.0" encoding="utf-8"?>
<ds:datastoreItem xmlns:ds="http://schemas.openxmlformats.org/officeDocument/2006/customXml" ds:itemID="{197D5921-F7B5-464D-869C-A16CACEE0306}"/>
</file>

<file path=docProps/app.xml><?xml version="1.0" encoding="utf-8"?>
<Properties xmlns="http://schemas.openxmlformats.org/officeDocument/2006/extended-properties" xmlns:vt="http://schemas.openxmlformats.org/officeDocument/2006/docPropsVTypes">
  <TotalTime>302</TotalTime>
  <Words>4058</Words>
  <Application>Microsoft Office PowerPoint</Application>
  <PresentationFormat>Widescreen</PresentationFormat>
  <Paragraphs>285</Paragraphs>
  <Slides>19</Slides>
  <Notes>19</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Aptos</vt:lpstr>
      <vt:lpstr>Arial</vt:lpstr>
      <vt:lpstr>Montserrat</vt:lpstr>
      <vt:lpstr>Roboto</vt:lpstr>
      <vt:lpstr>Roboto Black</vt:lpstr>
      <vt:lpstr>Roboto Condensed</vt:lpstr>
      <vt:lpstr>Roboto Light</vt:lpstr>
      <vt:lpstr>Roboto Medium</vt:lpstr>
      <vt:lpstr>System Font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Brooks</dc:creator>
  <cp:lastModifiedBy>Eric Tieles</cp:lastModifiedBy>
  <cp:revision>10</cp:revision>
  <dcterms:created xsi:type="dcterms:W3CDTF">2024-03-18T20:52:43Z</dcterms:created>
  <dcterms:modified xsi:type="dcterms:W3CDTF">2024-05-28T21:12:44Z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0x01010095F2B1BC2945D34E977C433259C9D2CB</vt:lpwstr>
  </property>
  <property fmtid="{D5CDD505-2E9C-101B-9397-08002B2CF9AE}" pid="3" name="MediaServiceImageTags">
    <vt:lpwstr/>
  </property>
</Properties>
</file>